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79"/>
  </p:notesMasterIdLst>
  <p:sldIdLst>
    <p:sldId id="256" r:id="rId2"/>
    <p:sldId id="301" r:id="rId3"/>
    <p:sldId id="302" r:id="rId4"/>
    <p:sldId id="371" r:id="rId5"/>
    <p:sldId id="258" r:id="rId6"/>
    <p:sldId id="261" r:id="rId7"/>
    <p:sldId id="262" r:id="rId8"/>
    <p:sldId id="303" r:id="rId9"/>
    <p:sldId id="304" r:id="rId10"/>
    <p:sldId id="263" r:id="rId11"/>
    <p:sldId id="305" r:id="rId12"/>
    <p:sldId id="306" r:id="rId13"/>
    <p:sldId id="307" r:id="rId14"/>
    <p:sldId id="308" r:id="rId15"/>
    <p:sldId id="309" r:id="rId16"/>
    <p:sldId id="310" r:id="rId17"/>
    <p:sldId id="311" r:id="rId18"/>
    <p:sldId id="265" r:id="rId19"/>
    <p:sldId id="312" r:id="rId20"/>
    <p:sldId id="313" r:id="rId21"/>
    <p:sldId id="314" r:id="rId22"/>
    <p:sldId id="315" r:id="rId23"/>
    <p:sldId id="320" r:id="rId24"/>
    <p:sldId id="316" r:id="rId25"/>
    <p:sldId id="372" r:id="rId26"/>
    <p:sldId id="319" r:id="rId27"/>
    <p:sldId id="318" r:id="rId28"/>
    <p:sldId id="324" r:id="rId29"/>
    <p:sldId id="321" r:id="rId30"/>
    <p:sldId id="322" r:id="rId31"/>
    <p:sldId id="323" r:id="rId32"/>
    <p:sldId id="325" r:id="rId33"/>
    <p:sldId id="326" r:id="rId34"/>
    <p:sldId id="327" r:id="rId35"/>
    <p:sldId id="328" r:id="rId36"/>
    <p:sldId id="329" r:id="rId37"/>
    <p:sldId id="330" r:id="rId38"/>
    <p:sldId id="331" r:id="rId39"/>
    <p:sldId id="333" r:id="rId40"/>
    <p:sldId id="332" r:id="rId41"/>
    <p:sldId id="335" r:id="rId42"/>
    <p:sldId id="336" r:id="rId43"/>
    <p:sldId id="334" r:id="rId44"/>
    <p:sldId id="337" r:id="rId45"/>
    <p:sldId id="338" r:id="rId46"/>
    <p:sldId id="339" r:id="rId47"/>
    <p:sldId id="340" r:id="rId48"/>
    <p:sldId id="342" r:id="rId49"/>
    <p:sldId id="343" r:id="rId50"/>
    <p:sldId id="341" r:id="rId51"/>
    <p:sldId id="344" r:id="rId52"/>
    <p:sldId id="345" r:id="rId53"/>
    <p:sldId id="346" r:id="rId54"/>
    <p:sldId id="347" r:id="rId55"/>
    <p:sldId id="348" r:id="rId56"/>
    <p:sldId id="349" r:id="rId57"/>
    <p:sldId id="351" r:id="rId58"/>
    <p:sldId id="350" r:id="rId59"/>
    <p:sldId id="352" r:id="rId60"/>
    <p:sldId id="353" r:id="rId61"/>
    <p:sldId id="354" r:id="rId62"/>
    <p:sldId id="355" r:id="rId63"/>
    <p:sldId id="356" r:id="rId64"/>
    <p:sldId id="358" r:id="rId65"/>
    <p:sldId id="357" r:id="rId66"/>
    <p:sldId id="359" r:id="rId67"/>
    <p:sldId id="360" r:id="rId68"/>
    <p:sldId id="361" r:id="rId69"/>
    <p:sldId id="362" r:id="rId70"/>
    <p:sldId id="363" r:id="rId71"/>
    <p:sldId id="370" r:id="rId72"/>
    <p:sldId id="364" r:id="rId73"/>
    <p:sldId id="365" r:id="rId74"/>
    <p:sldId id="367" r:id="rId75"/>
    <p:sldId id="368" r:id="rId76"/>
    <p:sldId id="369" r:id="rId77"/>
    <p:sldId id="373" r:id="rId78"/>
  </p:sldIdLst>
  <p:sldSz cx="9144000" cy="5143500" type="screen16x9"/>
  <p:notesSz cx="6858000" cy="9144000"/>
  <p:embeddedFontLst>
    <p:embeddedFont>
      <p:font typeface="Anaheim" panose="020B0604020202020204" charset="0"/>
      <p:regular r:id="rId80"/>
    </p:embeddedFont>
    <p:embeddedFont>
      <p:font typeface="Barlow" panose="00000500000000000000" pitchFamily="2" charset="0"/>
      <p:regular r:id="rId81"/>
      <p:bold r:id="rId82"/>
      <p:italic r:id="rId83"/>
      <p:boldItalic r:id="rId84"/>
    </p:embeddedFont>
    <p:embeddedFont>
      <p:font typeface="Overpass Mono" panose="020B0604020202020204" charset="0"/>
      <p:regular r:id="rId85"/>
      <p:bold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5"/>
    <a:srgbClr val="EC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25DFE6-45AC-42B0-926C-9565B0CCD2AC}">
  <a:tblStyle styleId="{7725DFE6-45AC-42B0-926C-9565B0CCD2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AB2CFC-DF8C-4384-8512-C5799394469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50" autoAdjust="0"/>
    <p:restoredTop sz="93208" autoAdjust="0"/>
  </p:normalViewPr>
  <p:slideViewPr>
    <p:cSldViewPr snapToGrid="0">
      <p:cViewPr>
        <p:scale>
          <a:sx n="100" d="100"/>
          <a:sy n="100" d="100"/>
        </p:scale>
        <p:origin x="56" y="6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61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819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251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498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31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99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74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65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315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27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40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1123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391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97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271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421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050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851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939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268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989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6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399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171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538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095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839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326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182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18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853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628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758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016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338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082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79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155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994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838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671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b872573b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b872573b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01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0619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960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273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2225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9474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390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1038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4833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255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2229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1256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0695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0283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3918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999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7031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5757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475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12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9106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4305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1106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6947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3896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7783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346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757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69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509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1"/>
        <p:cNvGrpSpPr/>
        <p:nvPr/>
      </p:nvGrpSpPr>
      <p:grpSpPr>
        <a:xfrm>
          <a:off x="0" y="0"/>
          <a:ext cx="0" cy="0"/>
          <a:chOff x="0" y="0"/>
          <a:chExt cx="0" cy="0"/>
        </a:xfrm>
      </p:grpSpPr>
      <p:sp>
        <p:nvSpPr>
          <p:cNvPr id="192" name="Google Shape;192;p15"/>
          <p:cNvSpPr/>
          <p:nvPr/>
        </p:nvSpPr>
        <p:spPr>
          <a:xfrm>
            <a:off x="0" y="1584850"/>
            <a:ext cx="4361919"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076300" y="1584850"/>
            <a:ext cx="1243658" cy="241393"/>
          </a:xfrm>
          <a:custGeom>
            <a:avLst/>
            <a:gdLst/>
            <a:ahLst/>
            <a:cxnLst/>
            <a:rect l="l" t="t" r="r" b="b"/>
            <a:pathLst>
              <a:path w="19503" h="5847" extrusionOk="0">
                <a:moveTo>
                  <a:pt x="0" y="1"/>
                </a:moveTo>
                <a:lnTo>
                  <a:pt x="0" y="5847"/>
                </a:lnTo>
                <a:lnTo>
                  <a:pt x="19503" y="5847"/>
                </a:lnTo>
                <a:lnTo>
                  <a:pt x="19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2172024" y="3002644"/>
            <a:ext cx="1243656" cy="240911"/>
          </a:xfrm>
          <a:custGeom>
            <a:avLst/>
            <a:gdLst/>
            <a:ahLst/>
            <a:cxnLst/>
            <a:rect l="l" t="t" r="r" b="b"/>
            <a:pathLst>
              <a:path w="30184" h="5847" extrusionOk="0">
                <a:moveTo>
                  <a:pt x="1" y="0"/>
                </a:moveTo>
                <a:lnTo>
                  <a:pt x="1" y="5846"/>
                </a:lnTo>
                <a:lnTo>
                  <a:pt x="30183" y="5846"/>
                </a:lnTo>
                <a:lnTo>
                  <a:pt x="30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667250" y="3002650"/>
            <a:ext cx="4476882"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552950" y="1584850"/>
            <a:ext cx="134246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198" name="Google Shape;198;p15"/>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199" name="Google Shape;199;p15"/>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0" name="Google Shape;200;p15"/>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1" name="Google Shape;201;p15"/>
          <p:cNvSpPr txBox="1">
            <a:spLocks noGrp="1"/>
          </p:cNvSpPr>
          <p:nvPr>
            <p:ph type="ctrTitle" idx="4"/>
          </p:nvPr>
        </p:nvSpPr>
        <p:spPr>
          <a:xfrm flipH="1">
            <a:off x="2189796" y="3103412"/>
            <a:ext cx="2163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2" name="Google Shape;202;p15"/>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03" name="Google Shape;203;p15"/>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204" name="Google Shape;204;p15"/>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5" name="Google Shape;205;p15"/>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6" name="Google Shape;206;p15"/>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p:cSld name="CUSTOM_5">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mall numbers">
  <p:cSld name="CUSTOM_15">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9" r:id="rId3"/>
    <p:sldLayoutId id="2147483661" r:id="rId4"/>
    <p:sldLayoutId id="2147483662" r:id="rId5"/>
    <p:sldLayoutId id="2147483665" r:id="rId6"/>
    <p:sldLayoutId id="2147483670"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locluclak/graph-representation.git"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0" y="1151693"/>
            <a:ext cx="9586612" cy="217319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0"/>
              </a:spcAft>
              <a:buNone/>
            </a:pPr>
            <a:r>
              <a:rPr lang="en-US" sz="4000" spc="-150" dirty="0"/>
              <a:t>BIỂU DIỄN ĐỒ THỊ TRÊN MÁY TÍNH</a:t>
            </a:r>
            <a:br>
              <a:rPr lang="en-US" sz="4000" spc="-150" dirty="0"/>
            </a:br>
            <a:r>
              <a:rPr lang="en-US" sz="4000" spc="-150" dirty="0"/>
              <a:t>CÁC THUẬT TOÁN DUYỆT ĐỒ THỊ</a:t>
            </a:r>
            <a:br>
              <a:rPr lang="en-US" sz="4000" spc="-150" dirty="0"/>
            </a:br>
            <a:r>
              <a:rPr lang="en-US" sz="4000" spc="-150" dirty="0"/>
              <a:t>DFS-BFS</a:t>
            </a:r>
            <a:endParaRPr lang="vi-VN" sz="4000" spc="-150" dirty="0"/>
          </a:p>
        </p:txBody>
      </p:sp>
      <p:sp>
        <p:nvSpPr>
          <p:cNvPr id="335" name="Google Shape;335;p27"/>
          <p:cNvSpPr txBox="1">
            <a:spLocks noGrp="1"/>
          </p:cNvSpPr>
          <p:nvPr>
            <p:ph type="subTitle" idx="1"/>
          </p:nvPr>
        </p:nvSpPr>
        <p:spPr>
          <a:xfrm>
            <a:off x="5937816" y="3415350"/>
            <a:ext cx="3206183"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solidFill>
                  <a:schemeClr val="dk2"/>
                </a:solidFill>
              </a:rPr>
              <a:t>Nhóm 20 - Lớp: IT003.O23</a:t>
            </a:r>
            <a:endParaRPr sz="2100" dirty="0">
              <a:solidFill>
                <a:schemeClr val="dk2"/>
              </a:solidFill>
            </a:endParaRPr>
          </a:p>
        </p:txBody>
      </p:sp>
      <p:sp>
        <p:nvSpPr>
          <p:cNvPr id="3" name="Hình chữ nhật 2">
            <a:extLst>
              <a:ext uri="{FF2B5EF4-FFF2-40B4-BE49-F238E27FC236}">
                <a16:creationId xmlns:a16="http://schemas.microsoft.com/office/drawing/2014/main" id="{7F2289F2-DCDE-4772-F5E5-7E87C30FE605}"/>
              </a:ext>
            </a:extLst>
          </p:cNvPr>
          <p:cNvSpPr/>
          <p:nvPr/>
        </p:nvSpPr>
        <p:spPr>
          <a:xfrm>
            <a:off x="0" y="0"/>
            <a:ext cx="9144000" cy="51435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vi-VN" dirty="0"/>
          </a:p>
        </p:txBody>
      </p:sp>
      <p:sp>
        <p:nvSpPr>
          <p:cNvPr id="4" name="Hình chữ nhật 3">
            <a:extLst>
              <a:ext uri="{FF2B5EF4-FFF2-40B4-BE49-F238E27FC236}">
                <a16:creationId xmlns:a16="http://schemas.microsoft.com/office/drawing/2014/main" id="{57DBF5FE-8E61-1389-499D-0CD01DE49562}"/>
              </a:ext>
            </a:extLst>
          </p:cNvPr>
          <p:cNvSpPr/>
          <p:nvPr/>
        </p:nvSpPr>
        <p:spPr>
          <a:xfrm>
            <a:off x="4793306" y="0"/>
            <a:ext cx="7305650" cy="5143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a:t>
            </a:r>
            <a:r>
              <a:rPr lang="en" dirty="0">
                <a:solidFill>
                  <a:srgbClr val="EC008C"/>
                </a:solidFill>
              </a:rPr>
              <a:t>U</a:t>
            </a:r>
            <a:r>
              <a:rPr lang="en" dirty="0"/>
              <a:t> </a:t>
            </a:r>
            <a:r>
              <a:rPr lang="en" dirty="0">
                <a:solidFill>
                  <a:srgbClr val="EC008C"/>
                </a:solidFill>
              </a:rPr>
              <a:t>DIỄN</a:t>
            </a:r>
            <a:endParaRPr dirty="0">
              <a:solidFill>
                <a:srgbClr val="EC008C"/>
              </a:solidFill>
            </a:endParaRPr>
          </a:p>
        </p:txBody>
      </p:sp>
      <p:sp>
        <p:nvSpPr>
          <p:cNvPr id="387" name="Google Shape;387;p34"/>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88582" y="3721123"/>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1082114" y="2126750"/>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6370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333500" y="182992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247440" y="2037642"/>
            <a:ext cx="2319548" cy="336651"/>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800" dirty="0"/>
              <a:t>DANH SÁCH CẠNH</a:t>
            </a:r>
            <a:endParaRPr sz="1800" dirty="0"/>
          </a:p>
        </p:txBody>
      </p:sp>
      <p:sp>
        <p:nvSpPr>
          <p:cNvPr id="395" name="Google Shape;395;p34"/>
          <p:cNvSpPr txBox="1">
            <a:spLocks noGrp="1"/>
          </p:cNvSpPr>
          <p:nvPr>
            <p:ph type="ctrTitle" idx="2"/>
          </p:nvPr>
        </p:nvSpPr>
        <p:spPr>
          <a:xfrm flipH="1">
            <a:off x="4776068" y="2094201"/>
            <a:ext cx="2163900" cy="302379"/>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800" dirty="0"/>
              <a:t>MA TRẬN KỀ        </a:t>
            </a:r>
            <a:endParaRPr sz="1800" dirty="0"/>
          </a:p>
        </p:txBody>
      </p:sp>
      <p:sp>
        <p:nvSpPr>
          <p:cNvPr id="397" name="Google Shape;397;p34"/>
          <p:cNvSpPr txBox="1">
            <a:spLocks noGrp="1"/>
          </p:cNvSpPr>
          <p:nvPr>
            <p:ph type="ctrTitle" idx="3"/>
          </p:nvPr>
        </p:nvSpPr>
        <p:spPr>
          <a:xfrm flipH="1">
            <a:off x="4120506" y="3558191"/>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800" dirty="0"/>
              <a:t>DANH SÁCH KỀ</a:t>
            </a:r>
            <a:endParaRPr sz="1800" dirty="0"/>
          </a:p>
        </p:txBody>
      </p:sp>
      <p:sp>
        <p:nvSpPr>
          <p:cNvPr id="401" name="Google Shape;401;p34"/>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71753" y="3370890"/>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C008C"/>
              </a:solidFill>
            </a:endParaRPr>
          </a:p>
        </p:txBody>
      </p:sp>
      <p:sp>
        <p:nvSpPr>
          <p:cNvPr id="407" name="Google Shape;407;p34"/>
          <p:cNvSpPr/>
          <p:nvPr/>
        </p:nvSpPr>
        <p:spPr>
          <a:xfrm flipH="1">
            <a:off x="2629492" y="3424298"/>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415264" y="3721123"/>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78312" y="4018848"/>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512618" y="1829925"/>
            <a:ext cx="704784" cy="1788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783204" y="2127175"/>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537639" y="3558191"/>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513546" y="2001802"/>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177685" y="1999338"/>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10;p34">
            <a:extLst>
              <a:ext uri="{FF2B5EF4-FFF2-40B4-BE49-F238E27FC236}">
                <a16:creationId xmlns:a16="http://schemas.microsoft.com/office/drawing/2014/main" id="{C811D7CE-E119-10A4-C8AB-F743CB3C1130}"/>
              </a:ext>
            </a:extLst>
          </p:cNvPr>
          <p:cNvSpPr/>
          <p:nvPr/>
        </p:nvSpPr>
        <p:spPr>
          <a:xfrm flipH="1">
            <a:off x="-869142" y="1833955"/>
            <a:ext cx="704784" cy="1788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1;p34">
            <a:extLst>
              <a:ext uri="{FF2B5EF4-FFF2-40B4-BE49-F238E27FC236}">
                <a16:creationId xmlns:a16="http://schemas.microsoft.com/office/drawing/2014/main" id="{5DEB147F-2483-840F-F6A4-4C7767B907B2}"/>
              </a:ext>
            </a:extLst>
          </p:cNvPr>
          <p:cNvSpPr/>
          <p:nvPr/>
        </p:nvSpPr>
        <p:spPr>
          <a:xfrm flipH="1">
            <a:off x="-782320" y="2145502"/>
            <a:ext cx="576823"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2;p34">
            <a:extLst>
              <a:ext uri="{FF2B5EF4-FFF2-40B4-BE49-F238E27FC236}">
                <a16:creationId xmlns:a16="http://schemas.microsoft.com/office/drawing/2014/main" id="{5262021E-C9DF-A688-C8B3-71F887FDF388}"/>
              </a:ext>
            </a:extLst>
          </p:cNvPr>
          <p:cNvSpPr/>
          <p:nvPr/>
        </p:nvSpPr>
        <p:spPr>
          <a:xfrm flipH="1">
            <a:off x="-965200" y="2430133"/>
            <a:ext cx="853332" cy="17319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1487969" y="2732172"/>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529296" y="3005581"/>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739355" y="2435347"/>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950989" y="2435348"/>
            <a:ext cx="5150834"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CẠNH</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164656" y="2489875"/>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1043960" y="2732598"/>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19401" y="2607224"/>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75135" y="2489874"/>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388490" y="2746957"/>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146787" y="3004466"/>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157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CẠNH</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318304" y="1365114"/>
            <a:ext cx="6590950" cy="2890258"/>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1.Danh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sách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không</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trọng</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số</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p>
          <a:p>
            <a:pPr marL="285750" indent="-285750" algn="just">
              <a:lnSpc>
                <a:spcPct val="107000"/>
              </a:lnSpc>
              <a:spcAft>
                <a:spcPts val="800"/>
              </a:spcAft>
              <a:buFont typeface="Arial" panose="020B0604020202020204" pitchFamily="34" charset="0"/>
              <a:buChar char="•"/>
            </a:pP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Thường</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được</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biểu</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diễn</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khi</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đồ</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thị</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thưa</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số</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lượng</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&lt;= 6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lần</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số</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Đối</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với</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đồ</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thị</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vô</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hướng</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nếu</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tồn</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tại</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giữa</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2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u, v.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Chỉ</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cần</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liệt</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kê</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u,v</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không</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cần</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liệt</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kê</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v,u</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thường</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chọn</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u&lt;v.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Thường</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liệt</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kê</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theo</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thứ</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tự</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tăng</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dần</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đầu</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285750" indent="-285750" algn="just">
              <a:buFont typeface="Arial" panose="020B0604020202020204" pitchFamily="34" charset="0"/>
              <a:buChar char="•"/>
            </a:pP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Đối</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với</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đồ</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thị</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hướng</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mỗi</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cạnh</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là</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bộ</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tính</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đến</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thứ</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tự</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của</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các</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đỉnh</a:t>
            </a:r>
            <a:r>
              <a:rPr lang="en-US" sz="18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lang="vi-VN" sz="4000" dirty="0">
              <a:solidFill>
                <a:schemeClr val="tx1"/>
              </a:solidFill>
            </a:endParaRPr>
          </a:p>
        </p:txBody>
      </p:sp>
    </p:spTree>
    <p:extLst>
      <p:ext uri="{BB962C8B-B14F-4D97-AF65-F5344CB8AC3E}">
        <p14:creationId xmlns:p14="http://schemas.microsoft.com/office/powerpoint/2010/main" val="1481327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0379" y="-753170"/>
            <a:ext cx="3101608" cy="72120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CẠNH</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34690" y="1401749"/>
            <a:ext cx="5936150" cy="598714"/>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nSpc>
                <a:spcPct val="107000"/>
              </a:lnSpc>
              <a:spcAft>
                <a:spcPts val="800"/>
              </a:spcAft>
            </a:pPr>
            <a:r>
              <a:rPr lang="en-US" sz="4000" dirty="0" err="1">
                <a:solidFill>
                  <a:schemeClr val="tx1"/>
                </a:solidFill>
              </a:rPr>
              <a:t>X</a:t>
            </a:r>
            <a:r>
              <a:rPr lang="en-US" sz="3200" dirty="0" err="1">
                <a:solidFill>
                  <a:schemeClr val="tx1"/>
                </a:solidFill>
              </a:rPr>
              <a:t>ét</a:t>
            </a:r>
            <a:r>
              <a:rPr lang="en-US" sz="3200" dirty="0">
                <a:solidFill>
                  <a:schemeClr val="tx1"/>
                </a:solidFill>
              </a:rPr>
              <a:t> </a:t>
            </a:r>
            <a:r>
              <a:rPr lang="en-US" sz="3200" dirty="0" err="1">
                <a:solidFill>
                  <a:schemeClr val="tx1"/>
                </a:solidFill>
              </a:rPr>
              <a:t>đồ</a:t>
            </a:r>
            <a:r>
              <a:rPr lang="en-US" sz="3200" dirty="0">
                <a:solidFill>
                  <a:schemeClr val="tx1"/>
                </a:solidFill>
              </a:rPr>
              <a:t> </a:t>
            </a:r>
            <a:r>
              <a:rPr lang="en-US" sz="3200" dirty="0" err="1">
                <a:solidFill>
                  <a:schemeClr val="tx1"/>
                </a:solidFill>
              </a:rPr>
              <a:t>thị</a:t>
            </a:r>
            <a:r>
              <a:rPr lang="en-US" sz="3200" dirty="0">
                <a:solidFill>
                  <a:schemeClr val="tx1"/>
                </a:solidFill>
              </a:rPr>
              <a:t> </a:t>
            </a:r>
            <a:r>
              <a:rPr lang="en-US" sz="3200" dirty="0" err="1">
                <a:solidFill>
                  <a:schemeClr val="tx1"/>
                </a:solidFill>
              </a:rPr>
              <a:t>sau</a:t>
            </a:r>
            <a:r>
              <a:rPr lang="en-US" sz="3200" dirty="0">
                <a:solidFill>
                  <a:schemeClr val="tx1"/>
                </a:solidFill>
              </a:rPr>
              <a:t>:</a:t>
            </a:r>
            <a:endParaRPr lang="vi-VN" sz="3200" dirty="0">
              <a:solidFill>
                <a:schemeClr val="tx1"/>
              </a:solidFill>
            </a:endParaRPr>
          </a:p>
        </p:txBody>
      </p:sp>
      <p:grpSp>
        <p:nvGrpSpPr>
          <p:cNvPr id="384" name="Nhóm 383">
            <a:extLst>
              <a:ext uri="{FF2B5EF4-FFF2-40B4-BE49-F238E27FC236}">
                <a16:creationId xmlns:a16="http://schemas.microsoft.com/office/drawing/2014/main" id="{ABE61356-B9BD-E353-320F-9EF4B5DF73C4}"/>
              </a:ext>
            </a:extLst>
          </p:cNvPr>
          <p:cNvGrpSpPr/>
          <p:nvPr/>
        </p:nvGrpSpPr>
        <p:grpSpPr>
          <a:xfrm>
            <a:off x="3415961" y="2153085"/>
            <a:ext cx="3802868" cy="1918126"/>
            <a:chOff x="3415961" y="2153085"/>
            <a:chExt cx="3802868" cy="1918126"/>
          </a:xfrm>
        </p:grpSpPr>
        <p:cxnSp>
          <p:nvCxnSpPr>
            <p:cNvPr id="37" name="Đường nối Thẳng 36">
              <a:extLst>
                <a:ext uri="{FF2B5EF4-FFF2-40B4-BE49-F238E27FC236}">
                  <a16:creationId xmlns:a16="http://schemas.microsoft.com/office/drawing/2014/main" id="{D2835DD2-1B61-F85B-A80D-ECC325DF177D}"/>
                </a:ext>
              </a:extLst>
            </p:cNvPr>
            <p:cNvCxnSpPr>
              <a:cxnSpLocks/>
              <a:stCxn id="10" idx="5"/>
              <a:endCxn id="6" idx="1"/>
            </p:cNvCxnSpPr>
            <p:nvPr/>
          </p:nvCxnSpPr>
          <p:spPr>
            <a:xfrm>
              <a:off x="3852575" y="3275290"/>
              <a:ext cx="512036" cy="402061"/>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Nhóm 62">
              <a:extLst>
                <a:ext uri="{FF2B5EF4-FFF2-40B4-BE49-F238E27FC236}">
                  <a16:creationId xmlns:a16="http://schemas.microsoft.com/office/drawing/2014/main" id="{0E801633-1DD9-01BE-6FA8-827DC208AC16}"/>
                </a:ext>
              </a:extLst>
            </p:cNvPr>
            <p:cNvGrpSpPr/>
            <p:nvPr/>
          </p:nvGrpSpPr>
          <p:grpSpPr>
            <a:xfrm>
              <a:off x="3415961" y="2153085"/>
              <a:ext cx="3802868" cy="1918126"/>
              <a:chOff x="2687828" y="1742889"/>
              <a:chExt cx="3802868" cy="1918126"/>
            </a:xfrm>
          </p:grpSpPr>
          <p:sp>
            <p:nvSpPr>
              <p:cNvPr id="4" name="Hình Bầu dục 3">
                <a:extLst>
                  <a:ext uri="{FF2B5EF4-FFF2-40B4-BE49-F238E27FC236}">
                    <a16:creationId xmlns:a16="http://schemas.microsoft.com/office/drawing/2014/main" id="{23C19333-F5FA-63B9-CA84-2BF8117A2759}"/>
                  </a:ext>
                </a:extLst>
              </p:cNvPr>
              <p:cNvSpPr/>
              <p:nvPr/>
            </p:nvSpPr>
            <p:spPr>
              <a:xfrm>
                <a:off x="3561568" y="174288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vi-VN" dirty="0"/>
              </a:p>
            </p:txBody>
          </p:sp>
          <p:sp>
            <p:nvSpPr>
              <p:cNvPr id="5" name="Hình Bầu dục 4">
                <a:extLst>
                  <a:ext uri="{FF2B5EF4-FFF2-40B4-BE49-F238E27FC236}">
                    <a16:creationId xmlns:a16="http://schemas.microsoft.com/office/drawing/2014/main" id="{40D5A22B-A7D8-583A-2835-D3EA7E886FB4}"/>
                  </a:ext>
                </a:extLst>
              </p:cNvPr>
              <p:cNvSpPr/>
              <p:nvPr/>
            </p:nvSpPr>
            <p:spPr>
              <a:xfrm>
                <a:off x="5224138" y="1747591"/>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vi-VN" dirty="0"/>
              </a:p>
            </p:txBody>
          </p:sp>
          <p:sp>
            <p:nvSpPr>
              <p:cNvPr id="6" name="Hình Bầu dục 5">
                <a:extLst>
                  <a:ext uri="{FF2B5EF4-FFF2-40B4-BE49-F238E27FC236}">
                    <a16:creationId xmlns:a16="http://schemas.microsoft.com/office/drawing/2014/main" id="{352F06A4-06C4-15B7-EBE7-3B3120A98EC0}"/>
                  </a:ext>
                </a:extLst>
              </p:cNvPr>
              <p:cNvSpPr/>
              <p:nvPr/>
            </p:nvSpPr>
            <p:spPr>
              <a:xfrm>
                <a:off x="3561567" y="319957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vi-VN" dirty="0"/>
              </a:p>
            </p:txBody>
          </p:sp>
          <p:sp>
            <p:nvSpPr>
              <p:cNvPr id="7" name="Hình Bầu dục 6">
                <a:extLst>
                  <a:ext uri="{FF2B5EF4-FFF2-40B4-BE49-F238E27FC236}">
                    <a16:creationId xmlns:a16="http://schemas.microsoft.com/office/drawing/2014/main" id="{5E9CA08B-5756-5121-B1CE-4C112F5F2634}"/>
                  </a:ext>
                </a:extLst>
              </p:cNvPr>
              <p:cNvSpPr/>
              <p:nvPr/>
            </p:nvSpPr>
            <p:spPr>
              <a:xfrm>
                <a:off x="5224139" y="319957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vi-VN" dirty="0"/>
              </a:p>
            </p:txBody>
          </p:sp>
          <p:cxnSp>
            <p:nvCxnSpPr>
              <p:cNvPr id="9" name="Đường nối Thẳng 8">
                <a:extLst>
                  <a:ext uri="{FF2B5EF4-FFF2-40B4-BE49-F238E27FC236}">
                    <a16:creationId xmlns:a16="http://schemas.microsoft.com/office/drawing/2014/main" id="{1B381DCE-2EAB-D8CD-7596-26E59AD3A939}"/>
                  </a:ext>
                </a:extLst>
              </p:cNvPr>
              <p:cNvCxnSpPr>
                <a:stCxn id="4" idx="4"/>
                <a:endCxn id="6" idx="0"/>
              </p:cNvCxnSpPr>
              <p:nvPr/>
            </p:nvCxnSpPr>
            <p:spPr>
              <a:xfrm flipH="1">
                <a:off x="3817330" y="2204325"/>
                <a:ext cx="1" cy="995254"/>
              </a:xfrm>
              <a:prstGeom prst="line">
                <a:avLst/>
              </a:prstGeom>
            </p:spPr>
            <p:style>
              <a:lnRef idx="1">
                <a:schemeClr val="accent1"/>
              </a:lnRef>
              <a:fillRef idx="0">
                <a:schemeClr val="accent1"/>
              </a:fillRef>
              <a:effectRef idx="0">
                <a:schemeClr val="accent1"/>
              </a:effectRef>
              <a:fontRef idx="minor">
                <a:schemeClr val="tx1"/>
              </a:fontRef>
            </p:style>
          </p:cxnSp>
          <p:sp>
            <p:nvSpPr>
              <p:cNvPr id="10" name="Hình Bầu dục 9">
                <a:extLst>
                  <a:ext uri="{FF2B5EF4-FFF2-40B4-BE49-F238E27FC236}">
                    <a16:creationId xmlns:a16="http://schemas.microsoft.com/office/drawing/2014/main" id="{D8FE700E-BD00-F7FE-C2A7-549FBA52796F}"/>
                  </a:ext>
                </a:extLst>
              </p:cNvPr>
              <p:cNvSpPr/>
              <p:nvPr/>
            </p:nvSpPr>
            <p:spPr>
              <a:xfrm>
                <a:off x="2687828" y="2471234"/>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vi-VN" dirty="0"/>
              </a:p>
            </p:txBody>
          </p:sp>
          <p:sp>
            <p:nvSpPr>
              <p:cNvPr id="11" name="Hình Bầu dục 10">
                <a:extLst>
                  <a:ext uri="{FF2B5EF4-FFF2-40B4-BE49-F238E27FC236}">
                    <a16:creationId xmlns:a16="http://schemas.microsoft.com/office/drawing/2014/main" id="{6471F37F-AE14-E70B-585A-37EE418FF1C3}"/>
                  </a:ext>
                </a:extLst>
              </p:cNvPr>
              <p:cNvSpPr/>
              <p:nvPr/>
            </p:nvSpPr>
            <p:spPr>
              <a:xfrm>
                <a:off x="5979171" y="2468516"/>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endParaRPr lang="vi-VN" dirty="0"/>
              </a:p>
            </p:txBody>
          </p:sp>
          <p:cxnSp>
            <p:nvCxnSpPr>
              <p:cNvPr id="27" name="Đường nối Thẳng 26">
                <a:extLst>
                  <a:ext uri="{FF2B5EF4-FFF2-40B4-BE49-F238E27FC236}">
                    <a16:creationId xmlns:a16="http://schemas.microsoft.com/office/drawing/2014/main" id="{6DCFEC4F-2BC5-EC98-2CA8-4DB47A7DEA77}"/>
                  </a:ext>
                </a:extLst>
              </p:cNvPr>
              <p:cNvCxnSpPr>
                <a:cxnSpLocks/>
                <a:stCxn id="4" idx="4"/>
                <a:endCxn id="7" idx="0"/>
              </p:cNvCxnSpPr>
              <p:nvPr/>
            </p:nvCxnSpPr>
            <p:spPr>
              <a:xfrm>
                <a:off x="3817331" y="2204325"/>
                <a:ext cx="1662571" cy="995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Đường nối Thẳng 29">
                <a:extLst>
                  <a:ext uri="{FF2B5EF4-FFF2-40B4-BE49-F238E27FC236}">
                    <a16:creationId xmlns:a16="http://schemas.microsoft.com/office/drawing/2014/main" id="{C79E5E1B-EF0E-4AA8-0B1C-AB30F58555A0}"/>
                  </a:ext>
                </a:extLst>
              </p:cNvPr>
              <p:cNvCxnSpPr>
                <a:stCxn id="5" idx="4"/>
                <a:endCxn id="7" idx="0"/>
              </p:cNvCxnSpPr>
              <p:nvPr/>
            </p:nvCxnSpPr>
            <p:spPr>
              <a:xfrm>
                <a:off x="5479901" y="2209027"/>
                <a:ext cx="1" cy="990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Đường nối Thẳng 31">
                <a:extLst>
                  <a:ext uri="{FF2B5EF4-FFF2-40B4-BE49-F238E27FC236}">
                    <a16:creationId xmlns:a16="http://schemas.microsoft.com/office/drawing/2014/main" id="{75A89CB7-A057-CB6F-9CB1-02E3C3385035}"/>
                  </a:ext>
                </a:extLst>
              </p:cNvPr>
              <p:cNvCxnSpPr>
                <a:stCxn id="6" idx="6"/>
                <a:endCxn id="7" idx="2"/>
              </p:cNvCxnSpPr>
              <p:nvPr/>
            </p:nvCxnSpPr>
            <p:spPr>
              <a:xfrm>
                <a:off x="4073092" y="3430297"/>
                <a:ext cx="11510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Đường nối Thẳng 33">
                <a:extLst>
                  <a:ext uri="{FF2B5EF4-FFF2-40B4-BE49-F238E27FC236}">
                    <a16:creationId xmlns:a16="http://schemas.microsoft.com/office/drawing/2014/main" id="{EA3B1FE9-EE31-4FCE-4D96-17033D5536C3}"/>
                  </a:ext>
                </a:extLst>
              </p:cNvPr>
              <p:cNvCxnSpPr>
                <a:cxnSpLocks/>
                <a:stCxn id="4" idx="6"/>
                <a:endCxn id="5" idx="2"/>
              </p:cNvCxnSpPr>
              <p:nvPr/>
            </p:nvCxnSpPr>
            <p:spPr>
              <a:xfrm>
                <a:off x="4073093" y="1973607"/>
                <a:ext cx="1151045" cy="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Đường nối Thẳng 35">
                <a:extLst>
                  <a:ext uri="{FF2B5EF4-FFF2-40B4-BE49-F238E27FC236}">
                    <a16:creationId xmlns:a16="http://schemas.microsoft.com/office/drawing/2014/main" id="{E7EE1AE0-7CB9-C181-ACBC-23B245B4AB0A}"/>
                  </a:ext>
                </a:extLst>
              </p:cNvPr>
              <p:cNvCxnSpPr>
                <a:stCxn id="10" idx="7"/>
                <a:endCxn id="4" idx="3"/>
              </p:cNvCxnSpPr>
              <p:nvPr/>
            </p:nvCxnSpPr>
            <p:spPr>
              <a:xfrm flipV="1">
                <a:off x="3124442" y="2136749"/>
                <a:ext cx="512037" cy="402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Đường nối Thẳng 39">
                <a:extLst>
                  <a:ext uri="{FF2B5EF4-FFF2-40B4-BE49-F238E27FC236}">
                    <a16:creationId xmlns:a16="http://schemas.microsoft.com/office/drawing/2014/main" id="{180984EB-80A7-5798-A842-7AEE663EA24C}"/>
                  </a:ext>
                </a:extLst>
              </p:cNvPr>
              <p:cNvCxnSpPr>
                <a:cxnSpLocks/>
                <a:stCxn id="7" idx="7"/>
                <a:endCxn id="11" idx="3"/>
              </p:cNvCxnSpPr>
              <p:nvPr/>
            </p:nvCxnSpPr>
            <p:spPr>
              <a:xfrm flipV="1">
                <a:off x="5660753" y="2862376"/>
                <a:ext cx="393329" cy="404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Đường nối Thẳng 42">
                <a:extLst>
                  <a:ext uri="{FF2B5EF4-FFF2-40B4-BE49-F238E27FC236}">
                    <a16:creationId xmlns:a16="http://schemas.microsoft.com/office/drawing/2014/main" id="{AB9460D8-2978-D5A9-467C-DA84F60691DB}"/>
                  </a:ext>
                </a:extLst>
              </p:cNvPr>
              <p:cNvCxnSpPr>
                <a:cxnSpLocks/>
                <a:stCxn id="5" idx="5"/>
                <a:endCxn id="11" idx="1"/>
              </p:cNvCxnSpPr>
              <p:nvPr/>
            </p:nvCxnSpPr>
            <p:spPr>
              <a:xfrm>
                <a:off x="5660752" y="2141451"/>
                <a:ext cx="393330" cy="39464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880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0379" y="-753170"/>
            <a:ext cx="3101608" cy="72120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CẠNH</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34690" y="1401749"/>
            <a:ext cx="5936150" cy="598714"/>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nSpc>
                <a:spcPct val="107000"/>
              </a:lnSpc>
              <a:spcAft>
                <a:spcPts val="800"/>
              </a:spcAft>
            </a:pPr>
            <a:r>
              <a:rPr lang="en-US" sz="4000" dirty="0" err="1">
                <a:solidFill>
                  <a:schemeClr val="tx1"/>
                </a:solidFill>
              </a:rPr>
              <a:t>X</a:t>
            </a:r>
            <a:r>
              <a:rPr lang="en-US" sz="3200" dirty="0" err="1">
                <a:solidFill>
                  <a:schemeClr val="tx1"/>
                </a:solidFill>
              </a:rPr>
              <a:t>ét</a:t>
            </a:r>
            <a:r>
              <a:rPr lang="en-US" sz="3200" dirty="0">
                <a:solidFill>
                  <a:schemeClr val="tx1"/>
                </a:solidFill>
              </a:rPr>
              <a:t> </a:t>
            </a:r>
            <a:r>
              <a:rPr lang="en-US" sz="3200" dirty="0" err="1">
                <a:solidFill>
                  <a:schemeClr val="tx1"/>
                </a:solidFill>
              </a:rPr>
              <a:t>đồ</a:t>
            </a:r>
            <a:r>
              <a:rPr lang="en-US" sz="3200" dirty="0">
                <a:solidFill>
                  <a:schemeClr val="tx1"/>
                </a:solidFill>
              </a:rPr>
              <a:t> </a:t>
            </a:r>
            <a:r>
              <a:rPr lang="en-US" sz="3200" dirty="0" err="1">
                <a:solidFill>
                  <a:schemeClr val="tx1"/>
                </a:solidFill>
              </a:rPr>
              <a:t>thị</a:t>
            </a:r>
            <a:r>
              <a:rPr lang="en-US" sz="3200" dirty="0">
                <a:solidFill>
                  <a:schemeClr val="tx1"/>
                </a:solidFill>
              </a:rPr>
              <a:t> </a:t>
            </a:r>
            <a:r>
              <a:rPr lang="en-US" sz="3200" dirty="0" err="1">
                <a:solidFill>
                  <a:schemeClr val="tx1"/>
                </a:solidFill>
              </a:rPr>
              <a:t>sau</a:t>
            </a:r>
            <a:r>
              <a:rPr lang="en-US" sz="3200" dirty="0">
                <a:solidFill>
                  <a:schemeClr val="tx1"/>
                </a:solidFill>
              </a:rPr>
              <a:t>:</a:t>
            </a:r>
            <a:endParaRPr lang="vi-VN" sz="3200" dirty="0">
              <a:solidFill>
                <a:schemeClr val="tx1"/>
              </a:solidFill>
            </a:endParaRPr>
          </a:p>
        </p:txBody>
      </p:sp>
      <p:graphicFrame>
        <p:nvGraphicFramePr>
          <p:cNvPr id="8" name="Bảng 7">
            <a:extLst>
              <a:ext uri="{FF2B5EF4-FFF2-40B4-BE49-F238E27FC236}">
                <a16:creationId xmlns:a16="http://schemas.microsoft.com/office/drawing/2014/main" id="{D9169A3E-4562-958A-7350-88136305B263}"/>
              </a:ext>
            </a:extLst>
          </p:cNvPr>
          <p:cNvGraphicFramePr>
            <a:graphicFrameLocks noGrp="1"/>
          </p:cNvGraphicFramePr>
          <p:nvPr>
            <p:extLst>
              <p:ext uri="{D42A27DB-BD31-4B8C-83A1-F6EECF244321}">
                <p14:modId xmlns:p14="http://schemas.microsoft.com/office/powerpoint/2010/main" val="3890375193"/>
              </p:ext>
            </p:extLst>
          </p:nvPr>
        </p:nvGraphicFramePr>
        <p:xfrm>
          <a:off x="2162895" y="1871623"/>
          <a:ext cx="2896276" cy="2225040"/>
        </p:xfrm>
        <a:graphic>
          <a:graphicData uri="http://schemas.openxmlformats.org/drawingml/2006/table">
            <a:tbl>
              <a:tblPr firstRow="1" bandRow="1">
                <a:tableStyleId>{7725DFE6-45AC-42B0-926C-9565B0CCD2AC}</a:tableStyleId>
              </a:tblPr>
              <a:tblGrid>
                <a:gridCol w="1448138">
                  <a:extLst>
                    <a:ext uri="{9D8B030D-6E8A-4147-A177-3AD203B41FA5}">
                      <a16:colId xmlns:a16="http://schemas.microsoft.com/office/drawing/2014/main" val="1253799789"/>
                    </a:ext>
                  </a:extLst>
                </a:gridCol>
                <a:gridCol w="1448138">
                  <a:extLst>
                    <a:ext uri="{9D8B030D-6E8A-4147-A177-3AD203B41FA5}">
                      <a16:colId xmlns:a16="http://schemas.microsoft.com/office/drawing/2014/main" val="1128567726"/>
                    </a:ext>
                  </a:extLst>
                </a:gridCol>
              </a:tblGrid>
              <a:tr h="2220779">
                <a:tc>
                  <a:txBody>
                    <a:bodyPr/>
                    <a:lstStyle/>
                    <a:p>
                      <a:pPr algn="ctr"/>
                      <a:r>
                        <a:rPr lang="en-US" dirty="0"/>
                        <a:t>ĐỈNH ĐẦU</a:t>
                      </a:r>
                    </a:p>
                    <a:p>
                      <a:pPr algn="ctr"/>
                      <a:r>
                        <a:rPr lang="en-US" dirty="0"/>
                        <a:t>1</a:t>
                      </a:r>
                    </a:p>
                    <a:p>
                      <a:pPr algn="ctr"/>
                      <a:r>
                        <a:rPr lang="en-US" dirty="0"/>
                        <a:t>1</a:t>
                      </a:r>
                    </a:p>
                    <a:p>
                      <a:pPr algn="ctr"/>
                      <a:r>
                        <a:rPr lang="en-US" dirty="0"/>
                        <a:t>2</a:t>
                      </a:r>
                    </a:p>
                    <a:p>
                      <a:pPr algn="ctr"/>
                      <a:r>
                        <a:rPr lang="en-US" dirty="0"/>
                        <a:t>2</a:t>
                      </a:r>
                    </a:p>
                    <a:p>
                      <a:pPr algn="ctr"/>
                      <a:r>
                        <a:rPr lang="en-US" dirty="0"/>
                        <a:t>2</a:t>
                      </a:r>
                    </a:p>
                    <a:p>
                      <a:pPr algn="ctr"/>
                      <a:r>
                        <a:rPr lang="en-US" dirty="0"/>
                        <a:t>3</a:t>
                      </a:r>
                    </a:p>
                    <a:p>
                      <a:pPr algn="ctr"/>
                      <a:r>
                        <a:rPr lang="en-US" dirty="0"/>
                        <a:t>4</a:t>
                      </a:r>
                    </a:p>
                    <a:p>
                      <a:pPr algn="ctr"/>
                      <a:r>
                        <a:rPr lang="en-US" dirty="0"/>
                        <a:t>4</a:t>
                      </a:r>
                    </a:p>
                    <a:p>
                      <a:pPr algn="ctr"/>
                      <a:r>
                        <a:rPr lang="en-US" dirty="0"/>
                        <a:t>5</a:t>
                      </a:r>
                    </a:p>
                  </a:txBody>
                  <a:tcPr/>
                </a:tc>
                <a:tc>
                  <a:txBody>
                    <a:bodyPr/>
                    <a:lstStyle/>
                    <a:p>
                      <a:pPr algn="ctr"/>
                      <a:r>
                        <a:rPr lang="en-US" dirty="0"/>
                        <a:t>ĐỈNH CUỐI</a:t>
                      </a:r>
                    </a:p>
                    <a:p>
                      <a:pPr algn="ctr"/>
                      <a:r>
                        <a:rPr lang="en-US" dirty="0"/>
                        <a:t>2</a:t>
                      </a:r>
                    </a:p>
                    <a:p>
                      <a:pPr algn="ctr"/>
                      <a:r>
                        <a:rPr lang="en-US" dirty="0"/>
                        <a:t>3</a:t>
                      </a:r>
                    </a:p>
                    <a:p>
                      <a:pPr algn="ctr"/>
                      <a:r>
                        <a:rPr lang="en-US" dirty="0"/>
                        <a:t>3</a:t>
                      </a:r>
                    </a:p>
                    <a:p>
                      <a:pPr algn="ctr"/>
                      <a:r>
                        <a:rPr lang="en-US" dirty="0"/>
                        <a:t>4</a:t>
                      </a:r>
                    </a:p>
                    <a:p>
                      <a:pPr algn="ctr"/>
                      <a:r>
                        <a:rPr lang="en-US" dirty="0"/>
                        <a:t>5</a:t>
                      </a:r>
                    </a:p>
                    <a:p>
                      <a:pPr algn="ctr"/>
                      <a:r>
                        <a:rPr lang="en-US" dirty="0"/>
                        <a:t>4</a:t>
                      </a:r>
                    </a:p>
                    <a:p>
                      <a:pPr algn="ctr"/>
                      <a:r>
                        <a:rPr lang="en-US" dirty="0"/>
                        <a:t>5</a:t>
                      </a:r>
                    </a:p>
                    <a:p>
                      <a:pPr algn="ctr"/>
                      <a:r>
                        <a:rPr lang="en-US" dirty="0"/>
                        <a:t>6</a:t>
                      </a:r>
                    </a:p>
                    <a:p>
                      <a:pPr algn="ctr"/>
                      <a:r>
                        <a:rPr lang="en-US" dirty="0"/>
                        <a:t>6</a:t>
                      </a:r>
                    </a:p>
                  </a:txBody>
                  <a:tcPr/>
                </a:tc>
                <a:extLst>
                  <a:ext uri="{0D108BD9-81ED-4DB2-BD59-A6C34878D82A}">
                    <a16:rowId xmlns:a16="http://schemas.microsoft.com/office/drawing/2014/main" val="3826642689"/>
                  </a:ext>
                </a:extLst>
              </a:tr>
            </a:tbl>
          </a:graphicData>
        </a:graphic>
      </p:graphicFrame>
      <p:grpSp>
        <p:nvGrpSpPr>
          <p:cNvPr id="24" name="Nhóm 23">
            <a:extLst>
              <a:ext uri="{FF2B5EF4-FFF2-40B4-BE49-F238E27FC236}">
                <a16:creationId xmlns:a16="http://schemas.microsoft.com/office/drawing/2014/main" id="{CC8BEBA0-6DF0-C824-3311-88CE605DB492}"/>
              </a:ext>
            </a:extLst>
          </p:cNvPr>
          <p:cNvGrpSpPr/>
          <p:nvPr/>
        </p:nvGrpSpPr>
        <p:grpSpPr>
          <a:xfrm>
            <a:off x="5296896" y="2025080"/>
            <a:ext cx="3802868" cy="1918126"/>
            <a:chOff x="3415961" y="2153085"/>
            <a:chExt cx="3802868" cy="1918126"/>
          </a:xfrm>
        </p:grpSpPr>
        <p:cxnSp>
          <p:nvCxnSpPr>
            <p:cNvPr id="25" name="Đường nối Thẳng 24">
              <a:extLst>
                <a:ext uri="{FF2B5EF4-FFF2-40B4-BE49-F238E27FC236}">
                  <a16:creationId xmlns:a16="http://schemas.microsoft.com/office/drawing/2014/main" id="{FD4D96A7-A07C-86F3-5196-83D8B68B93F3}"/>
                </a:ext>
              </a:extLst>
            </p:cNvPr>
            <p:cNvCxnSpPr>
              <a:cxnSpLocks/>
              <a:stCxn id="38" idx="5"/>
              <a:endCxn id="31" idx="1"/>
            </p:cNvCxnSpPr>
            <p:nvPr/>
          </p:nvCxnSpPr>
          <p:spPr>
            <a:xfrm>
              <a:off x="3852575" y="3275290"/>
              <a:ext cx="512036" cy="402061"/>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Nhóm 25">
              <a:extLst>
                <a:ext uri="{FF2B5EF4-FFF2-40B4-BE49-F238E27FC236}">
                  <a16:creationId xmlns:a16="http://schemas.microsoft.com/office/drawing/2014/main" id="{114F1BCC-933B-93AA-E85B-48E3F2E5225E}"/>
                </a:ext>
              </a:extLst>
            </p:cNvPr>
            <p:cNvGrpSpPr/>
            <p:nvPr/>
          </p:nvGrpSpPr>
          <p:grpSpPr>
            <a:xfrm>
              <a:off x="3415961" y="2153085"/>
              <a:ext cx="3802868" cy="1918126"/>
              <a:chOff x="2687828" y="1742889"/>
              <a:chExt cx="3802868" cy="1918126"/>
            </a:xfrm>
          </p:grpSpPr>
          <p:sp>
            <p:nvSpPr>
              <p:cNvPr id="28" name="Hình Bầu dục 27">
                <a:extLst>
                  <a:ext uri="{FF2B5EF4-FFF2-40B4-BE49-F238E27FC236}">
                    <a16:creationId xmlns:a16="http://schemas.microsoft.com/office/drawing/2014/main" id="{C29F9E18-D3DC-B1ED-CF78-85C784DE7A41}"/>
                  </a:ext>
                </a:extLst>
              </p:cNvPr>
              <p:cNvSpPr/>
              <p:nvPr/>
            </p:nvSpPr>
            <p:spPr>
              <a:xfrm>
                <a:off x="3561568" y="174288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vi-VN" dirty="0"/>
              </a:p>
            </p:txBody>
          </p:sp>
          <p:sp>
            <p:nvSpPr>
              <p:cNvPr id="29" name="Hình Bầu dục 28">
                <a:extLst>
                  <a:ext uri="{FF2B5EF4-FFF2-40B4-BE49-F238E27FC236}">
                    <a16:creationId xmlns:a16="http://schemas.microsoft.com/office/drawing/2014/main" id="{1DEDD757-7154-EE54-7336-665F075BAFEC}"/>
                  </a:ext>
                </a:extLst>
              </p:cNvPr>
              <p:cNvSpPr/>
              <p:nvPr/>
            </p:nvSpPr>
            <p:spPr>
              <a:xfrm>
                <a:off x="5224138" y="1747591"/>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vi-VN" dirty="0"/>
              </a:p>
            </p:txBody>
          </p:sp>
          <p:sp>
            <p:nvSpPr>
              <p:cNvPr id="31" name="Hình Bầu dục 30">
                <a:extLst>
                  <a:ext uri="{FF2B5EF4-FFF2-40B4-BE49-F238E27FC236}">
                    <a16:creationId xmlns:a16="http://schemas.microsoft.com/office/drawing/2014/main" id="{845629C2-6CFC-C223-653C-D0343FE5246E}"/>
                  </a:ext>
                </a:extLst>
              </p:cNvPr>
              <p:cNvSpPr/>
              <p:nvPr/>
            </p:nvSpPr>
            <p:spPr>
              <a:xfrm>
                <a:off x="3561567" y="319957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vi-VN" dirty="0"/>
              </a:p>
            </p:txBody>
          </p:sp>
          <p:sp>
            <p:nvSpPr>
              <p:cNvPr id="33" name="Hình Bầu dục 32">
                <a:extLst>
                  <a:ext uri="{FF2B5EF4-FFF2-40B4-BE49-F238E27FC236}">
                    <a16:creationId xmlns:a16="http://schemas.microsoft.com/office/drawing/2014/main" id="{17B9169B-7DF0-1518-EDED-C86E24C4D4E9}"/>
                  </a:ext>
                </a:extLst>
              </p:cNvPr>
              <p:cNvSpPr/>
              <p:nvPr/>
            </p:nvSpPr>
            <p:spPr>
              <a:xfrm>
                <a:off x="5224139" y="319957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vi-VN" dirty="0"/>
              </a:p>
            </p:txBody>
          </p:sp>
          <p:cxnSp>
            <p:nvCxnSpPr>
              <p:cNvPr id="35" name="Đường nối Thẳng 34">
                <a:extLst>
                  <a:ext uri="{FF2B5EF4-FFF2-40B4-BE49-F238E27FC236}">
                    <a16:creationId xmlns:a16="http://schemas.microsoft.com/office/drawing/2014/main" id="{0C3F8E05-1E11-BC2E-FEDF-5999BEB2CAC8}"/>
                  </a:ext>
                </a:extLst>
              </p:cNvPr>
              <p:cNvCxnSpPr>
                <a:stCxn id="28" idx="4"/>
                <a:endCxn id="31" idx="0"/>
              </p:cNvCxnSpPr>
              <p:nvPr/>
            </p:nvCxnSpPr>
            <p:spPr>
              <a:xfrm flipH="1">
                <a:off x="3817330" y="2204325"/>
                <a:ext cx="1" cy="995254"/>
              </a:xfrm>
              <a:prstGeom prst="line">
                <a:avLst/>
              </a:prstGeom>
            </p:spPr>
            <p:style>
              <a:lnRef idx="1">
                <a:schemeClr val="accent1"/>
              </a:lnRef>
              <a:fillRef idx="0">
                <a:schemeClr val="accent1"/>
              </a:fillRef>
              <a:effectRef idx="0">
                <a:schemeClr val="accent1"/>
              </a:effectRef>
              <a:fontRef idx="minor">
                <a:schemeClr val="tx1"/>
              </a:fontRef>
            </p:style>
          </p:cxnSp>
          <p:sp>
            <p:nvSpPr>
              <p:cNvPr id="38" name="Hình Bầu dục 37">
                <a:extLst>
                  <a:ext uri="{FF2B5EF4-FFF2-40B4-BE49-F238E27FC236}">
                    <a16:creationId xmlns:a16="http://schemas.microsoft.com/office/drawing/2014/main" id="{0914B1C5-29E4-37FB-DFF3-C687253D9BC0}"/>
                  </a:ext>
                </a:extLst>
              </p:cNvPr>
              <p:cNvSpPr/>
              <p:nvPr/>
            </p:nvSpPr>
            <p:spPr>
              <a:xfrm>
                <a:off x="2687828" y="2471234"/>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vi-VN" dirty="0"/>
              </a:p>
            </p:txBody>
          </p:sp>
          <p:sp>
            <p:nvSpPr>
              <p:cNvPr id="39" name="Hình Bầu dục 38">
                <a:extLst>
                  <a:ext uri="{FF2B5EF4-FFF2-40B4-BE49-F238E27FC236}">
                    <a16:creationId xmlns:a16="http://schemas.microsoft.com/office/drawing/2014/main" id="{3D2C9097-EC58-92A9-4A2B-E71E48FC385F}"/>
                  </a:ext>
                </a:extLst>
              </p:cNvPr>
              <p:cNvSpPr/>
              <p:nvPr/>
            </p:nvSpPr>
            <p:spPr>
              <a:xfrm>
                <a:off x="5979171" y="2468516"/>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endParaRPr lang="vi-VN" dirty="0"/>
              </a:p>
            </p:txBody>
          </p:sp>
          <p:cxnSp>
            <p:nvCxnSpPr>
              <p:cNvPr id="41" name="Đường nối Thẳng 40">
                <a:extLst>
                  <a:ext uri="{FF2B5EF4-FFF2-40B4-BE49-F238E27FC236}">
                    <a16:creationId xmlns:a16="http://schemas.microsoft.com/office/drawing/2014/main" id="{01B58331-4A85-6A51-6B54-9836E3C4BF15}"/>
                  </a:ext>
                </a:extLst>
              </p:cNvPr>
              <p:cNvCxnSpPr>
                <a:cxnSpLocks/>
                <a:stCxn id="28" idx="4"/>
                <a:endCxn id="33" idx="0"/>
              </p:cNvCxnSpPr>
              <p:nvPr/>
            </p:nvCxnSpPr>
            <p:spPr>
              <a:xfrm>
                <a:off x="3817331" y="2204325"/>
                <a:ext cx="1662571" cy="995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Đường nối Thẳng 41">
                <a:extLst>
                  <a:ext uri="{FF2B5EF4-FFF2-40B4-BE49-F238E27FC236}">
                    <a16:creationId xmlns:a16="http://schemas.microsoft.com/office/drawing/2014/main" id="{745B0428-174B-C957-914C-ACA31A43D059}"/>
                  </a:ext>
                </a:extLst>
              </p:cNvPr>
              <p:cNvCxnSpPr>
                <a:stCxn id="29" idx="4"/>
                <a:endCxn id="33" idx="0"/>
              </p:cNvCxnSpPr>
              <p:nvPr/>
            </p:nvCxnSpPr>
            <p:spPr>
              <a:xfrm>
                <a:off x="5479901" y="2209027"/>
                <a:ext cx="1" cy="990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Đường nối Thẳng 43">
                <a:extLst>
                  <a:ext uri="{FF2B5EF4-FFF2-40B4-BE49-F238E27FC236}">
                    <a16:creationId xmlns:a16="http://schemas.microsoft.com/office/drawing/2014/main" id="{8E3ED7EA-176D-AAB6-0953-89E6640E5971}"/>
                  </a:ext>
                </a:extLst>
              </p:cNvPr>
              <p:cNvCxnSpPr>
                <a:stCxn id="31" idx="6"/>
                <a:endCxn id="33" idx="2"/>
              </p:cNvCxnSpPr>
              <p:nvPr/>
            </p:nvCxnSpPr>
            <p:spPr>
              <a:xfrm>
                <a:off x="4073092" y="3430297"/>
                <a:ext cx="11510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Đường nối Thẳng 44">
                <a:extLst>
                  <a:ext uri="{FF2B5EF4-FFF2-40B4-BE49-F238E27FC236}">
                    <a16:creationId xmlns:a16="http://schemas.microsoft.com/office/drawing/2014/main" id="{E4A5CE2A-4EBB-4B2B-87FC-295BB5F5D294}"/>
                  </a:ext>
                </a:extLst>
              </p:cNvPr>
              <p:cNvCxnSpPr>
                <a:cxnSpLocks/>
                <a:stCxn id="28" idx="6"/>
                <a:endCxn id="29" idx="2"/>
              </p:cNvCxnSpPr>
              <p:nvPr/>
            </p:nvCxnSpPr>
            <p:spPr>
              <a:xfrm>
                <a:off x="4073093" y="1973607"/>
                <a:ext cx="1151045" cy="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Đường nối Thẳng 45">
                <a:extLst>
                  <a:ext uri="{FF2B5EF4-FFF2-40B4-BE49-F238E27FC236}">
                    <a16:creationId xmlns:a16="http://schemas.microsoft.com/office/drawing/2014/main" id="{4C204D79-F305-3FFD-0499-3265AB3BFB75}"/>
                  </a:ext>
                </a:extLst>
              </p:cNvPr>
              <p:cNvCxnSpPr>
                <a:stCxn id="38" idx="7"/>
                <a:endCxn id="28" idx="3"/>
              </p:cNvCxnSpPr>
              <p:nvPr/>
            </p:nvCxnSpPr>
            <p:spPr>
              <a:xfrm flipV="1">
                <a:off x="3124442" y="2136749"/>
                <a:ext cx="512037" cy="402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Đường nối Thẳng 46">
                <a:extLst>
                  <a:ext uri="{FF2B5EF4-FFF2-40B4-BE49-F238E27FC236}">
                    <a16:creationId xmlns:a16="http://schemas.microsoft.com/office/drawing/2014/main" id="{874D066B-8E24-3102-B0E9-B6CB98B41318}"/>
                  </a:ext>
                </a:extLst>
              </p:cNvPr>
              <p:cNvCxnSpPr>
                <a:cxnSpLocks/>
                <a:stCxn id="33" idx="7"/>
                <a:endCxn id="39" idx="3"/>
              </p:cNvCxnSpPr>
              <p:nvPr/>
            </p:nvCxnSpPr>
            <p:spPr>
              <a:xfrm flipV="1">
                <a:off x="5660753" y="2862376"/>
                <a:ext cx="393329" cy="404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Đường nối Thẳng 47">
                <a:extLst>
                  <a:ext uri="{FF2B5EF4-FFF2-40B4-BE49-F238E27FC236}">
                    <a16:creationId xmlns:a16="http://schemas.microsoft.com/office/drawing/2014/main" id="{E198AE8A-AF5E-EAAB-4F0E-97CD7CCE394E}"/>
                  </a:ext>
                </a:extLst>
              </p:cNvPr>
              <p:cNvCxnSpPr>
                <a:cxnSpLocks/>
                <a:stCxn id="29" idx="5"/>
                <a:endCxn id="39" idx="1"/>
              </p:cNvCxnSpPr>
              <p:nvPr/>
            </p:nvCxnSpPr>
            <p:spPr>
              <a:xfrm>
                <a:off x="5660752" y="2141451"/>
                <a:ext cx="393330" cy="39464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254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CẠNH</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318304" y="1365114"/>
            <a:ext cx="6590950" cy="2521034"/>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2</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.Danh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sách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có</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hướng</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và</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trọng</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số</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p>
          <a:p>
            <a:pPr marL="285750" indent="-285750" algn="just">
              <a:lnSpc>
                <a:spcPct val="107000"/>
              </a:lnSpc>
              <a:spcAft>
                <a:spcPts val="800"/>
              </a:spcAft>
              <a:buFont typeface="Arial" panose="020B0604020202020204" pitchFamily="34" charset="0"/>
              <a:buChar char="•"/>
            </a:pPr>
            <a:r>
              <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Trong trường hợp đồ thị có trọng số, mỗi cạnh sẽ có thêm trọng số đi kèm đầu và đỉnh cuối. </a:t>
            </a:r>
          </a:p>
          <a:p>
            <a:pPr marL="285750" indent="-285750" algn="just">
              <a:lnSpc>
                <a:spcPct val="107000"/>
              </a:lnSpc>
              <a:spcAft>
                <a:spcPts val="800"/>
              </a:spcAft>
              <a:buFont typeface="Arial" panose="020B0604020202020204" pitchFamily="34" charset="0"/>
              <a:buChar char="•"/>
            </a:pPr>
            <a:r>
              <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Trong trường hợp đồ thị có hướng, chú ý tới hướng của cạnh.</a:t>
            </a:r>
          </a:p>
        </p:txBody>
      </p:sp>
    </p:spTree>
    <p:extLst>
      <p:ext uri="{BB962C8B-B14F-4D97-AF65-F5344CB8AC3E}">
        <p14:creationId xmlns:p14="http://schemas.microsoft.com/office/powerpoint/2010/main" val="3726773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2850593" y="6306549"/>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0379" y="-753170"/>
            <a:ext cx="3101608" cy="72120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CẠNH</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44500" y="6313163"/>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133764" y="5956316"/>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391503" y="6009724"/>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177275" y="6306549"/>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540323" y="6604274"/>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299650" y="6143617"/>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34690" y="1401749"/>
            <a:ext cx="5936150" cy="598714"/>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nSpc>
                <a:spcPct val="107000"/>
              </a:lnSpc>
              <a:spcAft>
                <a:spcPts val="800"/>
              </a:spcAft>
            </a:pPr>
            <a:r>
              <a:rPr lang="en-US" sz="4000" dirty="0" err="1">
                <a:solidFill>
                  <a:schemeClr val="tx1"/>
                </a:solidFill>
              </a:rPr>
              <a:t>X</a:t>
            </a:r>
            <a:r>
              <a:rPr lang="en-US" sz="3200" dirty="0" err="1">
                <a:solidFill>
                  <a:schemeClr val="tx1"/>
                </a:solidFill>
              </a:rPr>
              <a:t>ét</a:t>
            </a:r>
            <a:r>
              <a:rPr lang="en-US" sz="3200" dirty="0">
                <a:solidFill>
                  <a:schemeClr val="tx1"/>
                </a:solidFill>
              </a:rPr>
              <a:t> </a:t>
            </a:r>
            <a:r>
              <a:rPr lang="en-US" sz="3200" dirty="0" err="1">
                <a:solidFill>
                  <a:schemeClr val="tx1"/>
                </a:solidFill>
              </a:rPr>
              <a:t>đồ</a:t>
            </a:r>
            <a:r>
              <a:rPr lang="en-US" sz="3200" dirty="0">
                <a:solidFill>
                  <a:schemeClr val="tx1"/>
                </a:solidFill>
              </a:rPr>
              <a:t> </a:t>
            </a:r>
            <a:r>
              <a:rPr lang="en-US" sz="3200" dirty="0" err="1">
                <a:solidFill>
                  <a:schemeClr val="tx1"/>
                </a:solidFill>
              </a:rPr>
              <a:t>thị</a:t>
            </a:r>
            <a:r>
              <a:rPr lang="en-US" sz="3200" dirty="0">
                <a:solidFill>
                  <a:schemeClr val="tx1"/>
                </a:solidFill>
              </a:rPr>
              <a:t> </a:t>
            </a:r>
            <a:r>
              <a:rPr lang="en-US" sz="3200" dirty="0" err="1">
                <a:solidFill>
                  <a:schemeClr val="tx1"/>
                </a:solidFill>
              </a:rPr>
              <a:t>sau</a:t>
            </a:r>
            <a:r>
              <a:rPr lang="en-US" sz="3200" dirty="0">
                <a:solidFill>
                  <a:schemeClr val="tx1"/>
                </a:solidFill>
              </a:rPr>
              <a:t>:</a:t>
            </a:r>
            <a:endParaRPr lang="vi-VN" sz="3200" dirty="0">
              <a:solidFill>
                <a:schemeClr val="tx1"/>
              </a:solidFill>
            </a:endParaRPr>
          </a:p>
        </p:txBody>
      </p:sp>
      <p:grpSp>
        <p:nvGrpSpPr>
          <p:cNvPr id="460" name="Nhóm 459">
            <a:extLst>
              <a:ext uri="{FF2B5EF4-FFF2-40B4-BE49-F238E27FC236}">
                <a16:creationId xmlns:a16="http://schemas.microsoft.com/office/drawing/2014/main" id="{921F0C74-29DE-EA72-B285-0EEB5A292564}"/>
              </a:ext>
            </a:extLst>
          </p:cNvPr>
          <p:cNvGrpSpPr/>
          <p:nvPr/>
        </p:nvGrpSpPr>
        <p:grpSpPr>
          <a:xfrm>
            <a:off x="3460147" y="1801917"/>
            <a:ext cx="3529247" cy="2506651"/>
            <a:chOff x="3460147" y="1801917"/>
            <a:chExt cx="3529247" cy="2506651"/>
          </a:xfrm>
        </p:grpSpPr>
        <p:grpSp>
          <p:nvGrpSpPr>
            <p:cNvPr id="414" name="Nhóm 413">
              <a:extLst>
                <a:ext uri="{FF2B5EF4-FFF2-40B4-BE49-F238E27FC236}">
                  <a16:creationId xmlns:a16="http://schemas.microsoft.com/office/drawing/2014/main" id="{053FEB4E-B50B-0C30-BB89-5A6DFC82B872}"/>
                </a:ext>
              </a:extLst>
            </p:cNvPr>
            <p:cNvGrpSpPr/>
            <p:nvPr/>
          </p:nvGrpSpPr>
          <p:grpSpPr>
            <a:xfrm>
              <a:off x="3460147" y="1801917"/>
              <a:ext cx="3529247" cy="2506651"/>
              <a:chOff x="1941828" y="770724"/>
              <a:chExt cx="4701835" cy="3719454"/>
            </a:xfrm>
          </p:grpSpPr>
          <p:sp>
            <p:nvSpPr>
              <p:cNvPr id="3" name="Hình Bầu dục 2">
                <a:extLst>
                  <a:ext uri="{FF2B5EF4-FFF2-40B4-BE49-F238E27FC236}">
                    <a16:creationId xmlns:a16="http://schemas.microsoft.com/office/drawing/2014/main" id="{D56AD756-6BDC-EE00-BF29-668025BDE946}"/>
                  </a:ext>
                </a:extLst>
              </p:cNvPr>
              <p:cNvSpPr/>
              <p:nvPr/>
            </p:nvSpPr>
            <p:spPr>
              <a:xfrm>
                <a:off x="3343071" y="1240511"/>
                <a:ext cx="528673"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vi-VN" dirty="0"/>
              </a:p>
            </p:txBody>
          </p:sp>
          <p:sp>
            <p:nvSpPr>
              <p:cNvPr id="8" name="Hình Bầu dục 7">
                <a:extLst>
                  <a:ext uri="{FF2B5EF4-FFF2-40B4-BE49-F238E27FC236}">
                    <a16:creationId xmlns:a16="http://schemas.microsoft.com/office/drawing/2014/main" id="{52C88276-F631-2634-ECED-ED23E5006967}"/>
                  </a:ext>
                </a:extLst>
              </p:cNvPr>
              <p:cNvSpPr/>
              <p:nvPr/>
            </p:nvSpPr>
            <p:spPr>
              <a:xfrm>
                <a:off x="4619324" y="770724"/>
                <a:ext cx="528674"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vi-VN" dirty="0"/>
              </a:p>
            </p:txBody>
          </p:sp>
          <p:sp>
            <p:nvSpPr>
              <p:cNvPr id="24" name="Hình Bầu dục 23">
                <a:extLst>
                  <a:ext uri="{FF2B5EF4-FFF2-40B4-BE49-F238E27FC236}">
                    <a16:creationId xmlns:a16="http://schemas.microsoft.com/office/drawing/2014/main" id="{433D83CC-F34E-A2A8-C963-27747EB2C922}"/>
                  </a:ext>
                </a:extLst>
              </p:cNvPr>
              <p:cNvSpPr/>
              <p:nvPr/>
            </p:nvSpPr>
            <p:spPr>
              <a:xfrm>
                <a:off x="1941828" y="2143618"/>
                <a:ext cx="528674"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vi-VN" dirty="0"/>
              </a:p>
            </p:txBody>
          </p:sp>
          <p:sp>
            <p:nvSpPr>
              <p:cNvPr id="25" name="Hình Bầu dục 24">
                <a:extLst>
                  <a:ext uri="{FF2B5EF4-FFF2-40B4-BE49-F238E27FC236}">
                    <a16:creationId xmlns:a16="http://schemas.microsoft.com/office/drawing/2014/main" id="{8468AF6F-B5F7-A635-FFEA-1413A7AC3A7F}"/>
                  </a:ext>
                </a:extLst>
              </p:cNvPr>
              <p:cNvSpPr/>
              <p:nvPr/>
            </p:nvSpPr>
            <p:spPr>
              <a:xfrm>
                <a:off x="3177911" y="2333467"/>
                <a:ext cx="528674"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vi-VN" dirty="0"/>
              </a:p>
            </p:txBody>
          </p:sp>
          <p:sp>
            <p:nvSpPr>
              <p:cNvPr id="26" name="Hình Bầu dục 25">
                <a:extLst>
                  <a:ext uri="{FF2B5EF4-FFF2-40B4-BE49-F238E27FC236}">
                    <a16:creationId xmlns:a16="http://schemas.microsoft.com/office/drawing/2014/main" id="{438A16F2-88E1-4B52-9E12-69D186D625F9}"/>
                  </a:ext>
                </a:extLst>
              </p:cNvPr>
              <p:cNvSpPr/>
              <p:nvPr/>
            </p:nvSpPr>
            <p:spPr>
              <a:xfrm>
                <a:off x="2965582" y="3888580"/>
                <a:ext cx="528673"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endParaRPr lang="vi-VN" dirty="0"/>
              </a:p>
            </p:txBody>
          </p:sp>
          <p:sp>
            <p:nvSpPr>
              <p:cNvPr id="28" name="Hình Bầu dục 27">
                <a:extLst>
                  <a:ext uri="{FF2B5EF4-FFF2-40B4-BE49-F238E27FC236}">
                    <a16:creationId xmlns:a16="http://schemas.microsoft.com/office/drawing/2014/main" id="{1D8CF13A-9801-17ED-38E6-BBE86EAA686F}"/>
                  </a:ext>
                </a:extLst>
              </p:cNvPr>
              <p:cNvSpPr/>
              <p:nvPr/>
            </p:nvSpPr>
            <p:spPr>
              <a:xfrm>
                <a:off x="4191446" y="2407433"/>
                <a:ext cx="528674"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vi-VN" dirty="0"/>
              </a:p>
            </p:txBody>
          </p:sp>
          <p:sp>
            <p:nvSpPr>
              <p:cNvPr id="29" name="Hình Bầu dục 28">
                <a:extLst>
                  <a:ext uri="{FF2B5EF4-FFF2-40B4-BE49-F238E27FC236}">
                    <a16:creationId xmlns:a16="http://schemas.microsoft.com/office/drawing/2014/main" id="{350C91CE-B795-3B3E-CF23-C4F37EA664E6}"/>
                  </a:ext>
                </a:extLst>
              </p:cNvPr>
              <p:cNvSpPr/>
              <p:nvPr/>
            </p:nvSpPr>
            <p:spPr>
              <a:xfrm>
                <a:off x="6114989" y="1731860"/>
                <a:ext cx="528674"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endParaRPr lang="vi-VN" dirty="0"/>
              </a:p>
            </p:txBody>
          </p:sp>
          <p:sp>
            <p:nvSpPr>
              <p:cNvPr id="31" name="Hình Bầu dục 30">
                <a:extLst>
                  <a:ext uri="{FF2B5EF4-FFF2-40B4-BE49-F238E27FC236}">
                    <a16:creationId xmlns:a16="http://schemas.microsoft.com/office/drawing/2014/main" id="{FDC0D08E-7A76-0DFC-EDB3-A345520AF588}"/>
                  </a:ext>
                </a:extLst>
              </p:cNvPr>
              <p:cNvSpPr/>
              <p:nvPr/>
            </p:nvSpPr>
            <p:spPr>
              <a:xfrm>
                <a:off x="5537300" y="3962547"/>
                <a:ext cx="528673"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endParaRPr lang="vi-VN" dirty="0"/>
              </a:p>
            </p:txBody>
          </p:sp>
          <p:cxnSp>
            <p:nvCxnSpPr>
              <p:cNvPr id="35" name="Đường kết nối Mũi tên Thẳng 34">
                <a:extLst>
                  <a:ext uri="{FF2B5EF4-FFF2-40B4-BE49-F238E27FC236}">
                    <a16:creationId xmlns:a16="http://schemas.microsoft.com/office/drawing/2014/main" id="{6DE01672-A351-5319-539F-890AA6A7D796}"/>
                  </a:ext>
                </a:extLst>
              </p:cNvPr>
              <p:cNvCxnSpPr>
                <a:stCxn id="8" idx="2"/>
                <a:endCxn id="3" idx="7"/>
              </p:cNvCxnSpPr>
              <p:nvPr/>
            </p:nvCxnSpPr>
            <p:spPr>
              <a:xfrm flipH="1">
                <a:off x="3794322" y="1034539"/>
                <a:ext cx="825002" cy="28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Đường kết nối Mũi tên Thẳng 37">
                <a:extLst>
                  <a:ext uri="{FF2B5EF4-FFF2-40B4-BE49-F238E27FC236}">
                    <a16:creationId xmlns:a16="http://schemas.microsoft.com/office/drawing/2014/main" id="{F67B9C81-72E3-EE57-FE7B-001F82E54AB6}"/>
                  </a:ext>
                </a:extLst>
              </p:cNvPr>
              <p:cNvCxnSpPr>
                <a:cxnSpLocks/>
                <a:stCxn id="24" idx="7"/>
                <a:endCxn id="3" idx="3"/>
              </p:cNvCxnSpPr>
              <p:nvPr/>
            </p:nvCxnSpPr>
            <p:spPr>
              <a:xfrm flipV="1">
                <a:off x="2393079" y="1690872"/>
                <a:ext cx="1027414" cy="530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Đường kết nối Mũi tên Thẳng 41">
                <a:extLst>
                  <a:ext uri="{FF2B5EF4-FFF2-40B4-BE49-F238E27FC236}">
                    <a16:creationId xmlns:a16="http://schemas.microsoft.com/office/drawing/2014/main" id="{95F7F59C-B580-E21D-5A9A-A7BF35FD693F}"/>
                  </a:ext>
                </a:extLst>
              </p:cNvPr>
              <p:cNvCxnSpPr>
                <a:cxnSpLocks/>
                <a:stCxn id="24" idx="5"/>
                <a:endCxn id="25" idx="2"/>
              </p:cNvCxnSpPr>
              <p:nvPr/>
            </p:nvCxnSpPr>
            <p:spPr>
              <a:xfrm>
                <a:off x="2393079" y="2593979"/>
                <a:ext cx="784832" cy="3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Đường kết nối Mũi tên Thẳng 45">
                <a:extLst>
                  <a:ext uri="{FF2B5EF4-FFF2-40B4-BE49-F238E27FC236}">
                    <a16:creationId xmlns:a16="http://schemas.microsoft.com/office/drawing/2014/main" id="{B1A757DE-29EE-5C00-A288-03D971F3D7F6}"/>
                  </a:ext>
                </a:extLst>
              </p:cNvPr>
              <p:cNvCxnSpPr>
                <a:cxnSpLocks/>
                <a:stCxn id="3" idx="4"/>
                <a:endCxn id="25" idx="0"/>
              </p:cNvCxnSpPr>
              <p:nvPr/>
            </p:nvCxnSpPr>
            <p:spPr>
              <a:xfrm flipH="1">
                <a:off x="3442248" y="1768141"/>
                <a:ext cx="165160" cy="56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Đường kết nối Mũi tên Thẳng 49">
                <a:extLst>
                  <a:ext uri="{FF2B5EF4-FFF2-40B4-BE49-F238E27FC236}">
                    <a16:creationId xmlns:a16="http://schemas.microsoft.com/office/drawing/2014/main" id="{D38D194C-B1D6-454E-0506-3D93F58B9858}"/>
                  </a:ext>
                </a:extLst>
              </p:cNvPr>
              <p:cNvCxnSpPr>
                <a:cxnSpLocks/>
                <a:stCxn id="28" idx="1"/>
                <a:endCxn id="3" idx="5"/>
              </p:cNvCxnSpPr>
              <p:nvPr/>
            </p:nvCxnSpPr>
            <p:spPr>
              <a:xfrm flipH="1" flipV="1">
                <a:off x="3794322" y="1690872"/>
                <a:ext cx="474546" cy="79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Đường kết nối Mũi tên Thẳng 52">
                <a:extLst>
                  <a:ext uri="{FF2B5EF4-FFF2-40B4-BE49-F238E27FC236}">
                    <a16:creationId xmlns:a16="http://schemas.microsoft.com/office/drawing/2014/main" id="{FBEE399C-F279-1345-A466-A0883EA99267}"/>
                  </a:ext>
                </a:extLst>
              </p:cNvPr>
              <p:cNvCxnSpPr>
                <a:cxnSpLocks/>
                <a:stCxn id="25" idx="3"/>
                <a:endCxn id="26" idx="1"/>
              </p:cNvCxnSpPr>
              <p:nvPr/>
            </p:nvCxnSpPr>
            <p:spPr>
              <a:xfrm flipH="1">
                <a:off x="3043005" y="2783828"/>
                <a:ext cx="212328" cy="118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Đường kết nối Mũi tên Thẳng 55">
                <a:extLst>
                  <a:ext uri="{FF2B5EF4-FFF2-40B4-BE49-F238E27FC236}">
                    <a16:creationId xmlns:a16="http://schemas.microsoft.com/office/drawing/2014/main" id="{13725FEA-E343-95ED-59AB-741539C964D9}"/>
                  </a:ext>
                </a:extLst>
              </p:cNvPr>
              <p:cNvCxnSpPr>
                <a:cxnSpLocks/>
                <a:stCxn id="26" idx="0"/>
                <a:endCxn id="28" idx="3"/>
              </p:cNvCxnSpPr>
              <p:nvPr/>
            </p:nvCxnSpPr>
            <p:spPr>
              <a:xfrm flipV="1">
                <a:off x="3229919" y="2857794"/>
                <a:ext cx="1038949" cy="1030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Đường kết nối Mũi tên Thẳng 58">
                <a:extLst>
                  <a:ext uri="{FF2B5EF4-FFF2-40B4-BE49-F238E27FC236}">
                    <a16:creationId xmlns:a16="http://schemas.microsoft.com/office/drawing/2014/main" id="{BC15E27E-86A7-2395-737C-B005B80CF39E}"/>
                  </a:ext>
                </a:extLst>
              </p:cNvPr>
              <p:cNvCxnSpPr>
                <a:cxnSpLocks/>
                <a:stCxn id="28" idx="7"/>
                <a:endCxn id="29" idx="2"/>
              </p:cNvCxnSpPr>
              <p:nvPr/>
            </p:nvCxnSpPr>
            <p:spPr>
              <a:xfrm flipV="1">
                <a:off x="4642697" y="1995675"/>
                <a:ext cx="1472292" cy="48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Đường kết nối Mũi tên Thẳng 61">
                <a:extLst>
                  <a:ext uri="{FF2B5EF4-FFF2-40B4-BE49-F238E27FC236}">
                    <a16:creationId xmlns:a16="http://schemas.microsoft.com/office/drawing/2014/main" id="{96DB82DA-3DE1-8A00-16A5-54F2B1FFFC20}"/>
                  </a:ext>
                </a:extLst>
              </p:cNvPr>
              <p:cNvCxnSpPr>
                <a:cxnSpLocks/>
                <a:stCxn id="29" idx="3"/>
                <a:endCxn id="26" idx="7"/>
              </p:cNvCxnSpPr>
              <p:nvPr/>
            </p:nvCxnSpPr>
            <p:spPr>
              <a:xfrm flipH="1">
                <a:off x="3416834" y="2182221"/>
                <a:ext cx="2775578" cy="1783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0" name="Đường kết nối Mũi tên Thẳng 389">
                <a:extLst>
                  <a:ext uri="{FF2B5EF4-FFF2-40B4-BE49-F238E27FC236}">
                    <a16:creationId xmlns:a16="http://schemas.microsoft.com/office/drawing/2014/main" id="{86636B59-DFC4-6658-5325-646BC442223A}"/>
                  </a:ext>
                </a:extLst>
              </p:cNvPr>
              <p:cNvCxnSpPr>
                <a:cxnSpLocks/>
                <a:stCxn id="26" idx="6"/>
                <a:endCxn id="31" idx="2"/>
              </p:cNvCxnSpPr>
              <p:nvPr/>
            </p:nvCxnSpPr>
            <p:spPr>
              <a:xfrm>
                <a:off x="3494255" y="4152396"/>
                <a:ext cx="2043045" cy="73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9" name="Đường kết nối Mũi tên Thẳng 398">
                <a:extLst>
                  <a:ext uri="{FF2B5EF4-FFF2-40B4-BE49-F238E27FC236}">
                    <a16:creationId xmlns:a16="http://schemas.microsoft.com/office/drawing/2014/main" id="{ECAA3848-1D6E-0FCF-6023-8EBFB5454C95}"/>
                  </a:ext>
                </a:extLst>
              </p:cNvPr>
              <p:cNvCxnSpPr>
                <a:cxnSpLocks/>
                <a:stCxn id="31" idx="7"/>
                <a:endCxn id="29" idx="4"/>
              </p:cNvCxnSpPr>
              <p:nvPr/>
            </p:nvCxnSpPr>
            <p:spPr>
              <a:xfrm flipV="1">
                <a:off x="5988551" y="2259490"/>
                <a:ext cx="390775" cy="1780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4" name="Đường kết nối Mũi tên Thẳng 403">
                <a:extLst>
                  <a:ext uri="{FF2B5EF4-FFF2-40B4-BE49-F238E27FC236}">
                    <a16:creationId xmlns:a16="http://schemas.microsoft.com/office/drawing/2014/main" id="{B6B8E6B7-132A-D0A4-1B7B-D7EF0572BC70}"/>
                  </a:ext>
                </a:extLst>
              </p:cNvPr>
              <p:cNvCxnSpPr>
                <a:cxnSpLocks/>
                <a:stCxn id="28" idx="5"/>
                <a:endCxn id="31" idx="1"/>
              </p:cNvCxnSpPr>
              <p:nvPr/>
            </p:nvCxnSpPr>
            <p:spPr>
              <a:xfrm>
                <a:off x="4642697" y="2857795"/>
                <a:ext cx="972026" cy="1182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47" name="Hộp Văn bản 446">
              <a:extLst>
                <a:ext uri="{FF2B5EF4-FFF2-40B4-BE49-F238E27FC236}">
                  <a16:creationId xmlns:a16="http://schemas.microsoft.com/office/drawing/2014/main" id="{102A3A6D-46A8-0211-20BB-46AC3BF20441}"/>
                </a:ext>
              </a:extLst>
            </p:cNvPr>
            <p:cNvSpPr txBox="1"/>
            <p:nvPr/>
          </p:nvSpPr>
          <p:spPr>
            <a:xfrm>
              <a:off x="5072724" y="1864050"/>
              <a:ext cx="175106" cy="261610"/>
            </a:xfrm>
            <a:prstGeom prst="rect">
              <a:avLst/>
            </a:prstGeom>
            <a:noFill/>
          </p:spPr>
          <p:txBody>
            <a:bodyPr wrap="square" rtlCol="0">
              <a:spAutoFit/>
            </a:bodyPr>
            <a:lstStyle/>
            <a:p>
              <a:r>
                <a:rPr lang="en-US" sz="1100" dirty="0"/>
                <a:t>4</a:t>
              </a:r>
              <a:endParaRPr lang="vi-VN" dirty="0"/>
            </a:p>
          </p:txBody>
        </p:sp>
        <p:sp>
          <p:nvSpPr>
            <p:cNvPr id="448" name="Hộp Văn bản 447">
              <a:extLst>
                <a:ext uri="{FF2B5EF4-FFF2-40B4-BE49-F238E27FC236}">
                  <a16:creationId xmlns:a16="http://schemas.microsoft.com/office/drawing/2014/main" id="{9CDC1D1C-60D7-1D78-A8BF-A17F1C904AA9}"/>
                </a:ext>
              </a:extLst>
            </p:cNvPr>
            <p:cNvSpPr txBox="1"/>
            <p:nvPr/>
          </p:nvSpPr>
          <p:spPr>
            <a:xfrm>
              <a:off x="3956947" y="2418222"/>
              <a:ext cx="175106" cy="261610"/>
            </a:xfrm>
            <a:prstGeom prst="rect">
              <a:avLst/>
            </a:prstGeom>
            <a:noFill/>
          </p:spPr>
          <p:txBody>
            <a:bodyPr wrap="square" rtlCol="0">
              <a:spAutoFit/>
            </a:bodyPr>
            <a:lstStyle/>
            <a:p>
              <a:r>
                <a:rPr lang="en-US" sz="1100" dirty="0"/>
                <a:t>2</a:t>
              </a:r>
              <a:endParaRPr lang="vi-VN" dirty="0"/>
            </a:p>
          </p:txBody>
        </p:sp>
        <p:sp>
          <p:nvSpPr>
            <p:cNvPr id="450" name="Hộp Văn bản 449">
              <a:extLst>
                <a:ext uri="{FF2B5EF4-FFF2-40B4-BE49-F238E27FC236}">
                  <a16:creationId xmlns:a16="http://schemas.microsoft.com/office/drawing/2014/main" id="{E1421928-8DA8-8C59-5A1E-76EA2E79220F}"/>
                </a:ext>
              </a:extLst>
            </p:cNvPr>
            <p:cNvSpPr txBox="1"/>
            <p:nvPr/>
          </p:nvSpPr>
          <p:spPr>
            <a:xfrm>
              <a:off x="4456817" y="2515855"/>
              <a:ext cx="175106" cy="261610"/>
            </a:xfrm>
            <a:prstGeom prst="rect">
              <a:avLst/>
            </a:prstGeom>
            <a:noFill/>
          </p:spPr>
          <p:txBody>
            <a:bodyPr wrap="square" rtlCol="0">
              <a:spAutoFit/>
            </a:bodyPr>
            <a:lstStyle/>
            <a:p>
              <a:r>
                <a:rPr lang="en-US" sz="1100" dirty="0"/>
                <a:t>2</a:t>
              </a:r>
              <a:endParaRPr lang="vi-VN" dirty="0"/>
            </a:p>
          </p:txBody>
        </p:sp>
        <p:sp>
          <p:nvSpPr>
            <p:cNvPr id="451" name="Hộp Văn bản 450">
              <a:extLst>
                <a:ext uri="{FF2B5EF4-FFF2-40B4-BE49-F238E27FC236}">
                  <a16:creationId xmlns:a16="http://schemas.microsoft.com/office/drawing/2014/main" id="{505F6D79-7305-39A0-4D6F-BFC296DA0D4E}"/>
                </a:ext>
              </a:extLst>
            </p:cNvPr>
            <p:cNvSpPr txBox="1"/>
            <p:nvPr/>
          </p:nvSpPr>
          <p:spPr>
            <a:xfrm>
              <a:off x="3970095" y="2826213"/>
              <a:ext cx="175106" cy="261610"/>
            </a:xfrm>
            <a:prstGeom prst="rect">
              <a:avLst/>
            </a:prstGeom>
            <a:noFill/>
          </p:spPr>
          <p:txBody>
            <a:bodyPr wrap="square" rtlCol="0">
              <a:spAutoFit/>
            </a:bodyPr>
            <a:lstStyle/>
            <a:p>
              <a:r>
                <a:rPr lang="en-US" sz="1100" dirty="0"/>
                <a:t>3</a:t>
              </a:r>
              <a:endParaRPr lang="vi-VN" dirty="0"/>
            </a:p>
          </p:txBody>
        </p:sp>
        <p:sp>
          <p:nvSpPr>
            <p:cNvPr id="452" name="Hộp Văn bản 451">
              <a:extLst>
                <a:ext uri="{FF2B5EF4-FFF2-40B4-BE49-F238E27FC236}">
                  <a16:creationId xmlns:a16="http://schemas.microsoft.com/office/drawing/2014/main" id="{AF6A53DF-66BD-95E2-728F-929A1A637B49}"/>
                </a:ext>
              </a:extLst>
            </p:cNvPr>
            <p:cNvSpPr txBox="1"/>
            <p:nvPr/>
          </p:nvSpPr>
          <p:spPr>
            <a:xfrm>
              <a:off x="4956687" y="2531819"/>
              <a:ext cx="175106" cy="261610"/>
            </a:xfrm>
            <a:prstGeom prst="rect">
              <a:avLst/>
            </a:prstGeom>
            <a:noFill/>
          </p:spPr>
          <p:txBody>
            <a:bodyPr wrap="square" rtlCol="0">
              <a:spAutoFit/>
            </a:bodyPr>
            <a:lstStyle/>
            <a:p>
              <a:r>
                <a:rPr lang="en-US" sz="1100" dirty="0"/>
                <a:t>9</a:t>
              </a:r>
              <a:endParaRPr lang="vi-VN" dirty="0"/>
            </a:p>
          </p:txBody>
        </p:sp>
        <p:sp>
          <p:nvSpPr>
            <p:cNvPr id="453" name="Hộp Văn bản 452">
              <a:extLst>
                <a:ext uri="{FF2B5EF4-FFF2-40B4-BE49-F238E27FC236}">
                  <a16:creationId xmlns:a16="http://schemas.microsoft.com/office/drawing/2014/main" id="{EAA09C1B-27ED-6862-8028-F12070F4F5DE}"/>
                </a:ext>
              </a:extLst>
            </p:cNvPr>
            <p:cNvSpPr txBox="1"/>
            <p:nvPr/>
          </p:nvSpPr>
          <p:spPr>
            <a:xfrm>
              <a:off x="5870346" y="2606715"/>
              <a:ext cx="175106" cy="261610"/>
            </a:xfrm>
            <a:prstGeom prst="rect">
              <a:avLst/>
            </a:prstGeom>
            <a:noFill/>
          </p:spPr>
          <p:txBody>
            <a:bodyPr wrap="square" rtlCol="0">
              <a:spAutoFit/>
            </a:bodyPr>
            <a:lstStyle/>
            <a:p>
              <a:r>
                <a:rPr lang="en-US" sz="1100" dirty="0"/>
                <a:t>2</a:t>
              </a:r>
              <a:endParaRPr lang="vi-VN" dirty="0"/>
            </a:p>
          </p:txBody>
        </p:sp>
        <p:sp>
          <p:nvSpPr>
            <p:cNvPr id="454" name="Hộp Văn bản 453">
              <a:extLst>
                <a:ext uri="{FF2B5EF4-FFF2-40B4-BE49-F238E27FC236}">
                  <a16:creationId xmlns:a16="http://schemas.microsoft.com/office/drawing/2014/main" id="{1AE79CA8-5611-5CF1-D75D-B95726AD3303}"/>
                </a:ext>
              </a:extLst>
            </p:cNvPr>
            <p:cNvSpPr txBox="1"/>
            <p:nvPr/>
          </p:nvSpPr>
          <p:spPr>
            <a:xfrm>
              <a:off x="4648363" y="3354187"/>
              <a:ext cx="175106" cy="261610"/>
            </a:xfrm>
            <a:prstGeom prst="rect">
              <a:avLst/>
            </a:prstGeom>
            <a:noFill/>
          </p:spPr>
          <p:txBody>
            <a:bodyPr wrap="square" rtlCol="0">
              <a:spAutoFit/>
            </a:bodyPr>
            <a:lstStyle/>
            <a:p>
              <a:r>
                <a:rPr lang="en-US" sz="1100" dirty="0"/>
                <a:t>1</a:t>
              </a:r>
              <a:endParaRPr lang="vi-VN" dirty="0"/>
            </a:p>
          </p:txBody>
        </p:sp>
        <p:sp>
          <p:nvSpPr>
            <p:cNvPr id="455" name="Hộp Văn bản 454">
              <a:extLst>
                <a:ext uri="{FF2B5EF4-FFF2-40B4-BE49-F238E27FC236}">
                  <a16:creationId xmlns:a16="http://schemas.microsoft.com/office/drawing/2014/main" id="{C502C3CB-80C8-367F-CC7C-59E8302B4228}"/>
                </a:ext>
              </a:extLst>
            </p:cNvPr>
            <p:cNvSpPr txBox="1"/>
            <p:nvPr/>
          </p:nvSpPr>
          <p:spPr>
            <a:xfrm>
              <a:off x="5613174" y="3080513"/>
              <a:ext cx="175106" cy="261610"/>
            </a:xfrm>
            <a:prstGeom prst="rect">
              <a:avLst/>
            </a:prstGeom>
            <a:noFill/>
          </p:spPr>
          <p:txBody>
            <a:bodyPr wrap="square" rtlCol="0">
              <a:spAutoFit/>
            </a:bodyPr>
            <a:lstStyle/>
            <a:p>
              <a:r>
                <a:rPr lang="en-US" sz="1100" dirty="0"/>
                <a:t>1</a:t>
              </a:r>
              <a:endParaRPr lang="vi-VN" dirty="0"/>
            </a:p>
          </p:txBody>
        </p:sp>
        <p:sp>
          <p:nvSpPr>
            <p:cNvPr id="456" name="Hộp Văn bản 455">
              <a:extLst>
                <a:ext uri="{FF2B5EF4-FFF2-40B4-BE49-F238E27FC236}">
                  <a16:creationId xmlns:a16="http://schemas.microsoft.com/office/drawing/2014/main" id="{61C99A43-E365-EA9D-357E-D31FF7EE60CE}"/>
                </a:ext>
              </a:extLst>
            </p:cNvPr>
            <p:cNvSpPr txBox="1"/>
            <p:nvPr/>
          </p:nvSpPr>
          <p:spPr>
            <a:xfrm>
              <a:off x="5700727" y="3556280"/>
              <a:ext cx="175106" cy="261610"/>
            </a:xfrm>
            <a:prstGeom prst="rect">
              <a:avLst/>
            </a:prstGeom>
            <a:noFill/>
          </p:spPr>
          <p:txBody>
            <a:bodyPr wrap="square" rtlCol="0">
              <a:spAutoFit/>
            </a:bodyPr>
            <a:lstStyle/>
            <a:p>
              <a:r>
                <a:rPr lang="en-US" sz="1100" dirty="0"/>
                <a:t>3</a:t>
              </a:r>
              <a:endParaRPr lang="vi-VN" dirty="0"/>
            </a:p>
          </p:txBody>
        </p:sp>
        <p:sp>
          <p:nvSpPr>
            <p:cNvPr id="457" name="Hộp Văn bản 456">
              <a:extLst>
                <a:ext uri="{FF2B5EF4-FFF2-40B4-BE49-F238E27FC236}">
                  <a16:creationId xmlns:a16="http://schemas.microsoft.com/office/drawing/2014/main" id="{65BE8CBD-D710-D0C1-9966-D1489EADDA00}"/>
                </a:ext>
              </a:extLst>
            </p:cNvPr>
            <p:cNvSpPr txBox="1"/>
            <p:nvPr/>
          </p:nvSpPr>
          <p:spPr>
            <a:xfrm>
              <a:off x="6458171" y="3270100"/>
              <a:ext cx="175106" cy="261610"/>
            </a:xfrm>
            <a:prstGeom prst="rect">
              <a:avLst/>
            </a:prstGeom>
            <a:noFill/>
          </p:spPr>
          <p:txBody>
            <a:bodyPr wrap="square" rtlCol="0">
              <a:spAutoFit/>
            </a:bodyPr>
            <a:lstStyle/>
            <a:p>
              <a:r>
                <a:rPr lang="en-US" sz="1100" dirty="0"/>
                <a:t>3</a:t>
              </a:r>
              <a:endParaRPr lang="vi-VN" dirty="0"/>
            </a:p>
          </p:txBody>
        </p:sp>
        <p:sp>
          <p:nvSpPr>
            <p:cNvPr id="458" name="Hộp Văn bản 457">
              <a:extLst>
                <a:ext uri="{FF2B5EF4-FFF2-40B4-BE49-F238E27FC236}">
                  <a16:creationId xmlns:a16="http://schemas.microsoft.com/office/drawing/2014/main" id="{7134044B-B8A3-2072-ED57-CFC9C20E2AA8}"/>
                </a:ext>
              </a:extLst>
            </p:cNvPr>
            <p:cNvSpPr txBox="1"/>
            <p:nvPr/>
          </p:nvSpPr>
          <p:spPr>
            <a:xfrm>
              <a:off x="5259595" y="3913316"/>
              <a:ext cx="175106" cy="261610"/>
            </a:xfrm>
            <a:prstGeom prst="rect">
              <a:avLst/>
            </a:prstGeom>
            <a:noFill/>
          </p:spPr>
          <p:txBody>
            <a:bodyPr wrap="square" rtlCol="0">
              <a:spAutoFit/>
            </a:bodyPr>
            <a:lstStyle/>
            <a:p>
              <a:r>
                <a:rPr lang="en-US" sz="1100" dirty="0"/>
                <a:t>2</a:t>
              </a:r>
              <a:endParaRPr lang="vi-VN" dirty="0"/>
            </a:p>
          </p:txBody>
        </p:sp>
        <p:sp>
          <p:nvSpPr>
            <p:cNvPr id="459" name="Hộp Văn bản 458">
              <a:extLst>
                <a:ext uri="{FF2B5EF4-FFF2-40B4-BE49-F238E27FC236}">
                  <a16:creationId xmlns:a16="http://schemas.microsoft.com/office/drawing/2014/main" id="{655528D5-CACE-FB9A-64D4-E30323F3BC6C}"/>
                </a:ext>
              </a:extLst>
            </p:cNvPr>
            <p:cNvSpPr txBox="1"/>
            <p:nvPr/>
          </p:nvSpPr>
          <p:spPr>
            <a:xfrm>
              <a:off x="4100382" y="3418958"/>
              <a:ext cx="542755" cy="261610"/>
            </a:xfrm>
            <a:prstGeom prst="rect">
              <a:avLst/>
            </a:prstGeom>
            <a:noFill/>
          </p:spPr>
          <p:txBody>
            <a:bodyPr wrap="square" rtlCol="0">
              <a:spAutoFit/>
            </a:bodyPr>
            <a:lstStyle/>
            <a:p>
              <a:r>
                <a:rPr lang="en-US" sz="1100" dirty="0"/>
                <a:t>10</a:t>
              </a:r>
              <a:endParaRPr lang="vi-VN" dirty="0"/>
            </a:p>
          </p:txBody>
        </p:sp>
      </p:grpSp>
    </p:spTree>
    <p:extLst>
      <p:ext uri="{BB962C8B-B14F-4D97-AF65-F5344CB8AC3E}">
        <p14:creationId xmlns:p14="http://schemas.microsoft.com/office/powerpoint/2010/main" val="2562591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93" name="Google Shape;393;p34"/>
          <p:cNvSpPr/>
          <p:nvPr/>
        </p:nvSpPr>
        <p:spPr>
          <a:xfrm rot="-5400000" flipH="1">
            <a:off x="3698978" y="-471769"/>
            <a:ext cx="3664409" cy="72120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CẠNH</a:t>
            </a:r>
            <a:endParaRPr sz="4000" dirty="0"/>
          </a:p>
        </p:txBody>
      </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34690" y="1401749"/>
            <a:ext cx="5936150" cy="598714"/>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nSpc>
                <a:spcPct val="107000"/>
              </a:lnSpc>
              <a:spcAft>
                <a:spcPts val="800"/>
              </a:spcAft>
            </a:pPr>
            <a:r>
              <a:rPr lang="en-US" sz="4000" dirty="0" err="1">
                <a:solidFill>
                  <a:schemeClr val="tx1"/>
                </a:solidFill>
              </a:rPr>
              <a:t>X</a:t>
            </a:r>
            <a:r>
              <a:rPr lang="en-US" sz="3200" dirty="0" err="1">
                <a:solidFill>
                  <a:schemeClr val="tx1"/>
                </a:solidFill>
              </a:rPr>
              <a:t>ét</a:t>
            </a:r>
            <a:r>
              <a:rPr lang="en-US" sz="3200" dirty="0">
                <a:solidFill>
                  <a:schemeClr val="tx1"/>
                </a:solidFill>
              </a:rPr>
              <a:t> </a:t>
            </a:r>
            <a:r>
              <a:rPr lang="en-US" sz="3200" dirty="0" err="1">
                <a:solidFill>
                  <a:schemeClr val="tx1"/>
                </a:solidFill>
              </a:rPr>
              <a:t>đồ</a:t>
            </a:r>
            <a:r>
              <a:rPr lang="en-US" sz="3200" dirty="0">
                <a:solidFill>
                  <a:schemeClr val="tx1"/>
                </a:solidFill>
              </a:rPr>
              <a:t> </a:t>
            </a:r>
            <a:r>
              <a:rPr lang="en-US" sz="3200" dirty="0" err="1">
                <a:solidFill>
                  <a:schemeClr val="tx1"/>
                </a:solidFill>
              </a:rPr>
              <a:t>thị</a:t>
            </a:r>
            <a:r>
              <a:rPr lang="en-US" sz="3200" dirty="0">
                <a:solidFill>
                  <a:schemeClr val="tx1"/>
                </a:solidFill>
              </a:rPr>
              <a:t> </a:t>
            </a:r>
            <a:r>
              <a:rPr lang="en-US" sz="3200" dirty="0" err="1">
                <a:solidFill>
                  <a:schemeClr val="tx1"/>
                </a:solidFill>
              </a:rPr>
              <a:t>sau</a:t>
            </a:r>
            <a:r>
              <a:rPr lang="en-US" sz="3200" dirty="0">
                <a:solidFill>
                  <a:schemeClr val="tx1"/>
                </a:solidFill>
              </a:rPr>
              <a:t>:</a:t>
            </a:r>
            <a:endParaRPr lang="vi-VN" sz="3200" dirty="0">
              <a:solidFill>
                <a:schemeClr val="tx1"/>
              </a:solidFill>
            </a:endParaRPr>
          </a:p>
        </p:txBody>
      </p:sp>
      <p:graphicFrame>
        <p:nvGraphicFramePr>
          <p:cNvPr id="5" name="Bảng 4">
            <a:extLst>
              <a:ext uri="{FF2B5EF4-FFF2-40B4-BE49-F238E27FC236}">
                <a16:creationId xmlns:a16="http://schemas.microsoft.com/office/drawing/2014/main" id="{6A7373B3-E612-F92B-5C74-FAB98999E794}"/>
              </a:ext>
            </a:extLst>
          </p:cNvPr>
          <p:cNvGraphicFramePr>
            <a:graphicFrameLocks noGrp="1"/>
          </p:cNvGraphicFramePr>
          <p:nvPr>
            <p:extLst>
              <p:ext uri="{D42A27DB-BD31-4B8C-83A1-F6EECF244321}">
                <p14:modId xmlns:p14="http://schemas.microsoft.com/office/powerpoint/2010/main" val="424409543"/>
              </p:ext>
            </p:extLst>
          </p:nvPr>
        </p:nvGraphicFramePr>
        <p:xfrm>
          <a:off x="1947421" y="1871622"/>
          <a:ext cx="3745059" cy="3157578"/>
        </p:xfrm>
        <a:graphic>
          <a:graphicData uri="http://schemas.openxmlformats.org/drawingml/2006/table">
            <a:tbl>
              <a:tblPr firstRow="1" bandRow="1">
                <a:tableStyleId>{7725DFE6-45AC-42B0-926C-9565B0CCD2AC}</a:tableStyleId>
              </a:tblPr>
              <a:tblGrid>
                <a:gridCol w="1248353">
                  <a:extLst>
                    <a:ext uri="{9D8B030D-6E8A-4147-A177-3AD203B41FA5}">
                      <a16:colId xmlns:a16="http://schemas.microsoft.com/office/drawing/2014/main" val="1253799789"/>
                    </a:ext>
                  </a:extLst>
                </a:gridCol>
                <a:gridCol w="1248353">
                  <a:extLst>
                    <a:ext uri="{9D8B030D-6E8A-4147-A177-3AD203B41FA5}">
                      <a16:colId xmlns:a16="http://schemas.microsoft.com/office/drawing/2014/main" val="1128567726"/>
                    </a:ext>
                  </a:extLst>
                </a:gridCol>
                <a:gridCol w="1248353">
                  <a:extLst>
                    <a:ext uri="{9D8B030D-6E8A-4147-A177-3AD203B41FA5}">
                      <a16:colId xmlns:a16="http://schemas.microsoft.com/office/drawing/2014/main" val="1608913196"/>
                    </a:ext>
                  </a:extLst>
                </a:gridCol>
              </a:tblGrid>
              <a:tr h="3157578">
                <a:tc>
                  <a:txBody>
                    <a:bodyPr/>
                    <a:lstStyle/>
                    <a:p>
                      <a:pPr algn="ctr"/>
                      <a:r>
                        <a:rPr lang="en-US" dirty="0"/>
                        <a:t>ĐỈNH ĐẦU</a:t>
                      </a:r>
                    </a:p>
                    <a:p>
                      <a:pPr algn="ctr"/>
                      <a:r>
                        <a:rPr lang="en-US" dirty="0"/>
                        <a:t>1</a:t>
                      </a:r>
                    </a:p>
                    <a:p>
                      <a:pPr algn="ctr"/>
                      <a:r>
                        <a:rPr lang="en-US" dirty="0"/>
                        <a:t>1</a:t>
                      </a:r>
                    </a:p>
                    <a:p>
                      <a:pPr algn="ctr"/>
                      <a:r>
                        <a:rPr lang="en-US" dirty="0"/>
                        <a:t>2</a:t>
                      </a:r>
                    </a:p>
                    <a:p>
                      <a:pPr algn="ctr"/>
                      <a:r>
                        <a:rPr lang="en-US" dirty="0"/>
                        <a:t>3</a:t>
                      </a:r>
                    </a:p>
                    <a:p>
                      <a:pPr algn="ctr"/>
                      <a:r>
                        <a:rPr lang="en-US" dirty="0"/>
                        <a:t>4</a:t>
                      </a:r>
                    </a:p>
                    <a:p>
                      <a:pPr algn="ctr"/>
                      <a:r>
                        <a:rPr lang="en-US" dirty="0"/>
                        <a:t>5</a:t>
                      </a:r>
                    </a:p>
                    <a:p>
                      <a:pPr algn="ctr"/>
                      <a:r>
                        <a:rPr lang="en-US" dirty="0"/>
                        <a:t>5</a:t>
                      </a:r>
                    </a:p>
                    <a:p>
                      <a:pPr algn="ctr"/>
                      <a:r>
                        <a:rPr lang="en-US" dirty="0"/>
                        <a:t>5</a:t>
                      </a:r>
                    </a:p>
                    <a:p>
                      <a:pPr algn="ctr"/>
                      <a:r>
                        <a:rPr lang="en-US" dirty="0"/>
                        <a:t>6</a:t>
                      </a:r>
                    </a:p>
                    <a:p>
                      <a:pPr algn="ctr"/>
                      <a:r>
                        <a:rPr lang="en-US" dirty="0"/>
                        <a:t>6</a:t>
                      </a:r>
                    </a:p>
                    <a:p>
                      <a:pPr algn="ctr"/>
                      <a:r>
                        <a:rPr lang="en-US" dirty="0"/>
                        <a:t>7</a:t>
                      </a:r>
                    </a:p>
                    <a:p>
                      <a:pPr algn="ctr"/>
                      <a:r>
                        <a:rPr lang="en-US" dirty="0"/>
                        <a:t>8</a:t>
                      </a:r>
                    </a:p>
                    <a:p>
                      <a:pPr algn="ctr"/>
                      <a:endParaRPr lang="en-US" dirty="0"/>
                    </a:p>
                  </a:txBody>
                  <a:tcPr/>
                </a:tc>
                <a:tc>
                  <a:txBody>
                    <a:bodyPr/>
                    <a:lstStyle/>
                    <a:p>
                      <a:pPr algn="ctr"/>
                      <a:r>
                        <a:rPr lang="en-US" dirty="0"/>
                        <a:t>ĐỈNH CUỐI</a:t>
                      </a:r>
                    </a:p>
                    <a:p>
                      <a:pPr algn="ctr"/>
                      <a:r>
                        <a:rPr lang="en-US" dirty="0"/>
                        <a:t>2</a:t>
                      </a:r>
                    </a:p>
                    <a:p>
                      <a:pPr algn="ctr"/>
                      <a:r>
                        <a:rPr lang="en-US" dirty="0"/>
                        <a:t>3</a:t>
                      </a:r>
                    </a:p>
                    <a:p>
                      <a:pPr algn="ctr"/>
                      <a:r>
                        <a:rPr lang="en-US" dirty="0"/>
                        <a:t>3</a:t>
                      </a:r>
                    </a:p>
                    <a:p>
                      <a:pPr algn="ctr"/>
                      <a:r>
                        <a:rPr lang="en-US" dirty="0"/>
                        <a:t>6</a:t>
                      </a:r>
                    </a:p>
                    <a:p>
                      <a:pPr algn="ctr"/>
                      <a:r>
                        <a:rPr lang="en-US" dirty="0"/>
                        <a:t>2</a:t>
                      </a:r>
                    </a:p>
                    <a:p>
                      <a:pPr algn="ctr"/>
                      <a:r>
                        <a:rPr lang="en-US" dirty="0"/>
                        <a:t>2</a:t>
                      </a:r>
                    </a:p>
                    <a:p>
                      <a:pPr algn="ctr"/>
                      <a:r>
                        <a:rPr lang="en-US" dirty="0"/>
                        <a:t>7</a:t>
                      </a:r>
                    </a:p>
                    <a:p>
                      <a:pPr algn="ctr"/>
                      <a:r>
                        <a:rPr lang="en-US" dirty="0"/>
                        <a:t>8</a:t>
                      </a:r>
                    </a:p>
                    <a:p>
                      <a:pPr algn="ctr"/>
                      <a:r>
                        <a:rPr lang="en-US" dirty="0"/>
                        <a:t>5</a:t>
                      </a:r>
                    </a:p>
                    <a:p>
                      <a:pPr algn="ctr"/>
                      <a:r>
                        <a:rPr lang="en-US" dirty="0"/>
                        <a:t>8</a:t>
                      </a:r>
                    </a:p>
                    <a:p>
                      <a:pPr algn="ctr"/>
                      <a:r>
                        <a:rPr lang="en-US" dirty="0"/>
                        <a:t>6</a:t>
                      </a:r>
                    </a:p>
                    <a:p>
                      <a:pPr algn="ctr"/>
                      <a:r>
                        <a:rPr lang="en-US" dirty="0"/>
                        <a:t>7</a:t>
                      </a:r>
                    </a:p>
                  </a:txBody>
                  <a:tcPr/>
                </a:tc>
                <a:tc>
                  <a:txBody>
                    <a:bodyPr/>
                    <a:lstStyle/>
                    <a:p>
                      <a:pPr algn="ctr"/>
                      <a:r>
                        <a:rPr lang="en-US" dirty="0"/>
                        <a:t>TRỌNG SỐ</a:t>
                      </a:r>
                    </a:p>
                    <a:p>
                      <a:pPr algn="ctr"/>
                      <a:r>
                        <a:rPr lang="en-US" dirty="0"/>
                        <a:t>2</a:t>
                      </a:r>
                    </a:p>
                    <a:p>
                      <a:pPr algn="ctr"/>
                      <a:r>
                        <a:rPr lang="en-US" dirty="0"/>
                        <a:t>3</a:t>
                      </a:r>
                    </a:p>
                    <a:p>
                      <a:pPr algn="ctr"/>
                      <a:r>
                        <a:rPr lang="en-US" dirty="0"/>
                        <a:t>2</a:t>
                      </a:r>
                    </a:p>
                    <a:p>
                      <a:pPr algn="ctr"/>
                      <a:r>
                        <a:rPr lang="en-US" dirty="0"/>
                        <a:t>10</a:t>
                      </a:r>
                    </a:p>
                    <a:p>
                      <a:pPr algn="ctr"/>
                      <a:r>
                        <a:rPr lang="en-US" dirty="0"/>
                        <a:t>4</a:t>
                      </a:r>
                    </a:p>
                    <a:p>
                      <a:pPr algn="ctr"/>
                      <a:r>
                        <a:rPr lang="en-US" dirty="0"/>
                        <a:t>9</a:t>
                      </a:r>
                    </a:p>
                    <a:p>
                      <a:pPr algn="ctr"/>
                      <a:r>
                        <a:rPr lang="en-US" dirty="0"/>
                        <a:t>2</a:t>
                      </a:r>
                    </a:p>
                    <a:p>
                      <a:pPr algn="ctr"/>
                      <a:r>
                        <a:rPr lang="en-US" dirty="0"/>
                        <a:t>3</a:t>
                      </a:r>
                    </a:p>
                    <a:p>
                      <a:pPr algn="ctr"/>
                      <a:r>
                        <a:rPr lang="en-US" dirty="0"/>
                        <a:t>1</a:t>
                      </a:r>
                    </a:p>
                    <a:p>
                      <a:pPr algn="ctr"/>
                      <a:r>
                        <a:rPr lang="en-US" dirty="0"/>
                        <a:t>2</a:t>
                      </a:r>
                    </a:p>
                    <a:p>
                      <a:pPr algn="ctr"/>
                      <a:r>
                        <a:rPr lang="en-US" dirty="0"/>
                        <a:t>1</a:t>
                      </a:r>
                    </a:p>
                    <a:p>
                      <a:pPr algn="ctr"/>
                      <a:r>
                        <a:rPr lang="en-US" dirty="0"/>
                        <a:t>3</a:t>
                      </a:r>
                    </a:p>
                  </a:txBody>
                  <a:tcPr/>
                </a:tc>
                <a:extLst>
                  <a:ext uri="{0D108BD9-81ED-4DB2-BD59-A6C34878D82A}">
                    <a16:rowId xmlns:a16="http://schemas.microsoft.com/office/drawing/2014/main" val="3826642689"/>
                  </a:ext>
                </a:extLst>
              </a:tr>
            </a:tbl>
          </a:graphicData>
        </a:graphic>
      </p:graphicFrame>
      <p:grpSp>
        <p:nvGrpSpPr>
          <p:cNvPr id="9" name="Nhóm 8">
            <a:extLst>
              <a:ext uri="{FF2B5EF4-FFF2-40B4-BE49-F238E27FC236}">
                <a16:creationId xmlns:a16="http://schemas.microsoft.com/office/drawing/2014/main" id="{B2E8CAC0-C37B-64D7-287B-4FBADAD6B02F}"/>
              </a:ext>
            </a:extLst>
          </p:cNvPr>
          <p:cNvGrpSpPr/>
          <p:nvPr/>
        </p:nvGrpSpPr>
        <p:grpSpPr>
          <a:xfrm>
            <a:off x="6048820" y="1875885"/>
            <a:ext cx="2959957" cy="2375891"/>
            <a:chOff x="3460147" y="1801917"/>
            <a:chExt cx="3529247" cy="2506651"/>
          </a:xfrm>
        </p:grpSpPr>
        <p:grpSp>
          <p:nvGrpSpPr>
            <p:cNvPr id="10" name="Nhóm 9">
              <a:extLst>
                <a:ext uri="{FF2B5EF4-FFF2-40B4-BE49-F238E27FC236}">
                  <a16:creationId xmlns:a16="http://schemas.microsoft.com/office/drawing/2014/main" id="{C3481BC7-FFEC-9678-52EE-6E2DD124A593}"/>
                </a:ext>
              </a:extLst>
            </p:cNvPr>
            <p:cNvGrpSpPr/>
            <p:nvPr/>
          </p:nvGrpSpPr>
          <p:grpSpPr>
            <a:xfrm>
              <a:off x="3460147" y="1801917"/>
              <a:ext cx="3529247" cy="2506651"/>
              <a:chOff x="1941828" y="770724"/>
              <a:chExt cx="4701835" cy="3719454"/>
            </a:xfrm>
          </p:grpSpPr>
          <p:sp>
            <p:nvSpPr>
              <p:cNvPr id="44" name="Hình Bầu dục 43">
                <a:extLst>
                  <a:ext uri="{FF2B5EF4-FFF2-40B4-BE49-F238E27FC236}">
                    <a16:creationId xmlns:a16="http://schemas.microsoft.com/office/drawing/2014/main" id="{7253FA69-C29E-0EB8-A5A4-3DAC0A23DCDF}"/>
                  </a:ext>
                </a:extLst>
              </p:cNvPr>
              <p:cNvSpPr/>
              <p:nvPr/>
            </p:nvSpPr>
            <p:spPr>
              <a:xfrm>
                <a:off x="3343071" y="1240511"/>
                <a:ext cx="528673"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vi-VN" dirty="0"/>
              </a:p>
            </p:txBody>
          </p:sp>
          <p:sp>
            <p:nvSpPr>
              <p:cNvPr id="45" name="Hình Bầu dục 44">
                <a:extLst>
                  <a:ext uri="{FF2B5EF4-FFF2-40B4-BE49-F238E27FC236}">
                    <a16:creationId xmlns:a16="http://schemas.microsoft.com/office/drawing/2014/main" id="{F8E4D24B-2F3E-DE4D-7567-277F5E3B8867}"/>
                  </a:ext>
                </a:extLst>
              </p:cNvPr>
              <p:cNvSpPr/>
              <p:nvPr/>
            </p:nvSpPr>
            <p:spPr>
              <a:xfrm>
                <a:off x="4619324" y="770724"/>
                <a:ext cx="528674"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vi-VN" dirty="0"/>
              </a:p>
            </p:txBody>
          </p:sp>
          <p:sp>
            <p:nvSpPr>
              <p:cNvPr id="47" name="Hình Bầu dục 46">
                <a:extLst>
                  <a:ext uri="{FF2B5EF4-FFF2-40B4-BE49-F238E27FC236}">
                    <a16:creationId xmlns:a16="http://schemas.microsoft.com/office/drawing/2014/main" id="{2C477484-30B3-616E-47F2-20292A737602}"/>
                  </a:ext>
                </a:extLst>
              </p:cNvPr>
              <p:cNvSpPr/>
              <p:nvPr/>
            </p:nvSpPr>
            <p:spPr>
              <a:xfrm>
                <a:off x="1941828" y="2143618"/>
                <a:ext cx="528674"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vi-VN" dirty="0"/>
              </a:p>
            </p:txBody>
          </p:sp>
          <p:sp>
            <p:nvSpPr>
              <p:cNvPr id="48" name="Hình Bầu dục 47">
                <a:extLst>
                  <a:ext uri="{FF2B5EF4-FFF2-40B4-BE49-F238E27FC236}">
                    <a16:creationId xmlns:a16="http://schemas.microsoft.com/office/drawing/2014/main" id="{58101D7D-3D32-3787-6689-ECFFEE2C935A}"/>
                  </a:ext>
                </a:extLst>
              </p:cNvPr>
              <p:cNvSpPr/>
              <p:nvPr/>
            </p:nvSpPr>
            <p:spPr>
              <a:xfrm>
                <a:off x="3177911" y="2333467"/>
                <a:ext cx="528674"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vi-VN" dirty="0"/>
              </a:p>
            </p:txBody>
          </p:sp>
          <p:sp>
            <p:nvSpPr>
              <p:cNvPr id="49" name="Hình Bầu dục 48">
                <a:extLst>
                  <a:ext uri="{FF2B5EF4-FFF2-40B4-BE49-F238E27FC236}">
                    <a16:creationId xmlns:a16="http://schemas.microsoft.com/office/drawing/2014/main" id="{7E1D267D-F1FA-3946-6AFB-DBB3FB4DC369}"/>
                  </a:ext>
                </a:extLst>
              </p:cNvPr>
              <p:cNvSpPr/>
              <p:nvPr/>
            </p:nvSpPr>
            <p:spPr>
              <a:xfrm>
                <a:off x="2965582" y="3888580"/>
                <a:ext cx="528673"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endParaRPr lang="vi-VN" dirty="0"/>
              </a:p>
            </p:txBody>
          </p:sp>
          <p:sp>
            <p:nvSpPr>
              <p:cNvPr id="51" name="Hình Bầu dục 50">
                <a:extLst>
                  <a:ext uri="{FF2B5EF4-FFF2-40B4-BE49-F238E27FC236}">
                    <a16:creationId xmlns:a16="http://schemas.microsoft.com/office/drawing/2014/main" id="{39C9365C-308B-68A5-287F-A1330A23CC01}"/>
                  </a:ext>
                </a:extLst>
              </p:cNvPr>
              <p:cNvSpPr/>
              <p:nvPr/>
            </p:nvSpPr>
            <p:spPr>
              <a:xfrm>
                <a:off x="4191446" y="2407433"/>
                <a:ext cx="528674"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vi-VN" dirty="0"/>
              </a:p>
            </p:txBody>
          </p:sp>
          <p:sp>
            <p:nvSpPr>
              <p:cNvPr id="52" name="Hình Bầu dục 51">
                <a:extLst>
                  <a:ext uri="{FF2B5EF4-FFF2-40B4-BE49-F238E27FC236}">
                    <a16:creationId xmlns:a16="http://schemas.microsoft.com/office/drawing/2014/main" id="{FF804DA4-BEF3-E855-91F7-262A51D8925F}"/>
                  </a:ext>
                </a:extLst>
              </p:cNvPr>
              <p:cNvSpPr/>
              <p:nvPr/>
            </p:nvSpPr>
            <p:spPr>
              <a:xfrm>
                <a:off x="6114989" y="1731860"/>
                <a:ext cx="528674"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endParaRPr lang="vi-VN" dirty="0"/>
              </a:p>
            </p:txBody>
          </p:sp>
          <p:sp>
            <p:nvSpPr>
              <p:cNvPr id="54" name="Hình Bầu dục 53">
                <a:extLst>
                  <a:ext uri="{FF2B5EF4-FFF2-40B4-BE49-F238E27FC236}">
                    <a16:creationId xmlns:a16="http://schemas.microsoft.com/office/drawing/2014/main" id="{CFC9ABF2-806E-3984-CDE4-3DB9BF93FD4C}"/>
                  </a:ext>
                </a:extLst>
              </p:cNvPr>
              <p:cNvSpPr/>
              <p:nvPr/>
            </p:nvSpPr>
            <p:spPr>
              <a:xfrm>
                <a:off x="5537300" y="3962547"/>
                <a:ext cx="528673" cy="52763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endParaRPr lang="vi-VN" dirty="0"/>
              </a:p>
            </p:txBody>
          </p:sp>
          <p:cxnSp>
            <p:nvCxnSpPr>
              <p:cNvPr id="55" name="Đường kết nối Mũi tên Thẳng 54">
                <a:extLst>
                  <a:ext uri="{FF2B5EF4-FFF2-40B4-BE49-F238E27FC236}">
                    <a16:creationId xmlns:a16="http://schemas.microsoft.com/office/drawing/2014/main" id="{237A6478-0944-1B38-5287-BB319C015505}"/>
                  </a:ext>
                </a:extLst>
              </p:cNvPr>
              <p:cNvCxnSpPr>
                <a:stCxn id="45" idx="2"/>
                <a:endCxn id="44" idx="7"/>
              </p:cNvCxnSpPr>
              <p:nvPr/>
            </p:nvCxnSpPr>
            <p:spPr>
              <a:xfrm flipH="1">
                <a:off x="3794322" y="1034539"/>
                <a:ext cx="825002" cy="28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Đường kết nối Mũi tên Thẳng 56">
                <a:extLst>
                  <a:ext uri="{FF2B5EF4-FFF2-40B4-BE49-F238E27FC236}">
                    <a16:creationId xmlns:a16="http://schemas.microsoft.com/office/drawing/2014/main" id="{6CE7B56B-0671-D0E1-AC52-705756008107}"/>
                  </a:ext>
                </a:extLst>
              </p:cNvPr>
              <p:cNvCxnSpPr>
                <a:cxnSpLocks/>
                <a:stCxn id="47" idx="7"/>
                <a:endCxn id="44" idx="3"/>
              </p:cNvCxnSpPr>
              <p:nvPr/>
            </p:nvCxnSpPr>
            <p:spPr>
              <a:xfrm flipV="1">
                <a:off x="2393079" y="1690872"/>
                <a:ext cx="1027414" cy="530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Đường kết nối Mũi tên Thẳng 57">
                <a:extLst>
                  <a:ext uri="{FF2B5EF4-FFF2-40B4-BE49-F238E27FC236}">
                    <a16:creationId xmlns:a16="http://schemas.microsoft.com/office/drawing/2014/main" id="{269D77DB-3CAE-31B6-78F9-830AE39AE6CD}"/>
                  </a:ext>
                </a:extLst>
              </p:cNvPr>
              <p:cNvCxnSpPr>
                <a:cxnSpLocks/>
                <a:stCxn id="47" idx="5"/>
                <a:endCxn id="48" idx="2"/>
              </p:cNvCxnSpPr>
              <p:nvPr/>
            </p:nvCxnSpPr>
            <p:spPr>
              <a:xfrm>
                <a:off x="2393079" y="2593979"/>
                <a:ext cx="784832" cy="3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59">
                <a:extLst>
                  <a:ext uri="{FF2B5EF4-FFF2-40B4-BE49-F238E27FC236}">
                    <a16:creationId xmlns:a16="http://schemas.microsoft.com/office/drawing/2014/main" id="{9459C631-3633-E21B-D38B-7BD5A8DA43E3}"/>
                  </a:ext>
                </a:extLst>
              </p:cNvPr>
              <p:cNvCxnSpPr>
                <a:cxnSpLocks/>
                <a:stCxn id="44" idx="4"/>
                <a:endCxn id="48" idx="0"/>
              </p:cNvCxnSpPr>
              <p:nvPr/>
            </p:nvCxnSpPr>
            <p:spPr>
              <a:xfrm flipH="1">
                <a:off x="3442248" y="1768141"/>
                <a:ext cx="165160" cy="56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Đường kết nối Mũi tên Thẳng 60">
                <a:extLst>
                  <a:ext uri="{FF2B5EF4-FFF2-40B4-BE49-F238E27FC236}">
                    <a16:creationId xmlns:a16="http://schemas.microsoft.com/office/drawing/2014/main" id="{1A13CD92-4B87-780A-CA5B-4C3217DB7993}"/>
                  </a:ext>
                </a:extLst>
              </p:cNvPr>
              <p:cNvCxnSpPr>
                <a:cxnSpLocks/>
                <a:stCxn id="51" idx="1"/>
                <a:endCxn id="44" idx="5"/>
              </p:cNvCxnSpPr>
              <p:nvPr/>
            </p:nvCxnSpPr>
            <p:spPr>
              <a:xfrm flipH="1" flipV="1">
                <a:off x="3794322" y="1690872"/>
                <a:ext cx="474546" cy="79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Đường kết nối Mũi tên Thẳng 62">
                <a:extLst>
                  <a:ext uri="{FF2B5EF4-FFF2-40B4-BE49-F238E27FC236}">
                    <a16:creationId xmlns:a16="http://schemas.microsoft.com/office/drawing/2014/main" id="{0604522C-8A17-9373-FA70-6FCAE430059F}"/>
                  </a:ext>
                </a:extLst>
              </p:cNvPr>
              <p:cNvCxnSpPr>
                <a:cxnSpLocks/>
                <a:stCxn id="48" idx="3"/>
                <a:endCxn id="49" idx="1"/>
              </p:cNvCxnSpPr>
              <p:nvPr/>
            </p:nvCxnSpPr>
            <p:spPr>
              <a:xfrm flipH="1">
                <a:off x="3043005" y="2783828"/>
                <a:ext cx="212328" cy="118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4" name="Đường kết nối Mũi tên Thẳng 383">
                <a:extLst>
                  <a:ext uri="{FF2B5EF4-FFF2-40B4-BE49-F238E27FC236}">
                    <a16:creationId xmlns:a16="http://schemas.microsoft.com/office/drawing/2014/main" id="{DE95933B-9301-608E-CF91-8C7F8C51FDFC}"/>
                  </a:ext>
                </a:extLst>
              </p:cNvPr>
              <p:cNvCxnSpPr>
                <a:cxnSpLocks/>
                <a:stCxn id="49" idx="0"/>
                <a:endCxn id="51" idx="3"/>
              </p:cNvCxnSpPr>
              <p:nvPr/>
            </p:nvCxnSpPr>
            <p:spPr>
              <a:xfrm flipV="1">
                <a:off x="3229919" y="2857794"/>
                <a:ext cx="1038949" cy="1030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5" name="Đường kết nối Mũi tên Thẳng 384">
                <a:extLst>
                  <a:ext uri="{FF2B5EF4-FFF2-40B4-BE49-F238E27FC236}">
                    <a16:creationId xmlns:a16="http://schemas.microsoft.com/office/drawing/2014/main" id="{C74C615D-F77B-B081-28E0-8956F22F4918}"/>
                  </a:ext>
                </a:extLst>
              </p:cNvPr>
              <p:cNvCxnSpPr>
                <a:cxnSpLocks/>
                <a:stCxn id="51" idx="7"/>
                <a:endCxn id="52" idx="2"/>
              </p:cNvCxnSpPr>
              <p:nvPr/>
            </p:nvCxnSpPr>
            <p:spPr>
              <a:xfrm flipV="1">
                <a:off x="4642697" y="1995675"/>
                <a:ext cx="1472292" cy="48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6" name="Đường kết nối Mũi tên Thẳng 395">
                <a:extLst>
                  <a:ext uri="{FF2B5EF4-FFF2-40B4-BE49-F238E27FC236}">
                    <a16:creationId xmlns:a16="http://schemas.microsoft.com/office/drawing/2014/main" id="{22341242-FFF0-5261-0A05-853816F6328F}"/>
                  </a:ext>
                </a:extLst>
              </p:cNvPr>
              <p:cNvCxnSpPr>
                <a:cxnSpLocks/>
                <a:stCxn id="52" idx="3"/>
                <a:endCxn id="49" idx="7"/>
              </p:cNvCxnSpPr>
              <p:nvPr/>
            </p:nvCxnSpPr>
            <p:spPr>
              <a:xfrm flipH="1">
                <a:off x="3416834" y="2182221"/>
                <a:ext cx="2775578" cy="1783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8" name="Đường kết nối Mũi tên Thẳng 397">
                <a:extLst>
                  <a:ext uri="{FF2B5EF4-FFF2-40B4-BE49-F238E27FC236}">
                    <a16:creationId xmlns:a16="http://schemas.microsoft.com/office/drawing/2014/main" id="{A56A9B39-C182-6D09-2EF8-CF21A79AED0D}"/>
                  </a:ext>
                </a:extLst>
              </p:cNvPr>
              <p:cNvCxnSpPr>
                <a:cxnSpLocks/>
                <a:stCxn id="49" idx="6"/>
                <a:endCxn id="54" idx="2"/>
              </p:cNvCxnSpPr>
              <p:nvPr/>
            </p:nvCxnSpPr>
            <p:spPr>
              <a:xfrm>
                <a:off x="3494255" y="4152396"/>
                <a:ext cx="2043045" cy="73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0" name="Đường kết nối Mũi tên Thẳng 399">
                <a:extLst>
                  <a:ext uri="{FF2B5EF4-FFF2-40B4-BE49-F238E27FC236}">
                    <a16:creationId xmlns:a16="http://schemas.microsoft.com/office/drawing/2014/main" id="{FF8CD4A4-8F84-9AC2-AA34-AAD8176094A8}"/>
                  </a:ext>
                </a:extLst>
              </p:cNvPr>
              <p:cNvCxnSpPr>
                <a:cxnSpLocks/>
                <a:stCxn id="54" idx="7"/>
                <a:endCxn id="52" idx="4"/>
              </p:cNvCxnSpPr>
              <p:nvPr/>
            </p:nvCxnSpPr>
            <p:spPr>
              <a:xfrm flipV="1">
                <a:off x="5988551" y="2259490"/>
                <a:ext cx="390775" cy="1780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3" name="Đường kết nối Mũi tên Thẳng 402">
                <a:extLst>
                  <a:ext uri="{FF2B5EF4-FFF2-40B4-BE49-F238E27FC236}">
                    <a16:creationId xmlns:a16="http://schemas.microsoft.com/office/drawing/2014/main" id="{5867FD24-E4A7-A648-F97A-297A6E4CA630}"/>
                  </a:ext>
                </a:extLst>
              </p:cNvPr>
              <p:cNvCxnSpPr>
                <a:cxnSpLocks/>
                <a:stCxn id="51" idx="5"/>
                <a:endCxn id="54" idx="1"/>
              </p:cNvCxnSpPr>
              <p:nvPr/>
            </p:nvCxnSpPr>
            <p:spPr>
              <a:xfrm>
                <a:off x="4642697" y="2857795"/>
                <a:ext cx="972026" cy="1182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 name="Hộp Văn bản 10">
              <a:extLst>
                <a:ext uri="{FF2B5EF4-FFF2-40B4-BE49-F238E27FC236}">
                  <a16:creationId xmlns:a16="http://schemas.microsoft.com/office/drawing/2014/main" id="{9EA304AA-4DEB-BD4D-B200-1D35FFD12E52}"/>
                </a:ext>
              </a:extLst>
            </p:cNvPr>
            <p:cNvSpPr txBox="1"/>
            <p:nvPr/>
          </p:nvSpPr>
          <p:spPr>
            <a:xfrm>
              <a:off x="5072724" y="1864050"/>
              <a:ext cx="175106" cy="261610"/>
            </a:xfrm>
            <a:prstGeom prst="rect">
              <a:avLst/>
            </a:prstGeom>
            <a:noFill/>
          </p:spPr>
          <p:txBody>
            <a:bodyPr wrap="square" rtlCol="0">
              <a:spAutoFit/>
            </a:bodyPr>
            <a:lstStyle/>
            <a:p>
              <a:r>
                <a:rPr lang="en-US" sz="1100" dirty="0"/>
                <a:t>4</a:t>
              </a:r>
              <a:endParaRPr lang="vi-VN" dirty="0"/>
            </a:p>
          </p:txBody>
        </p:sp>
        <p:sp>
          <p:nvSpPr>
            <p:cNvPr id="27" name="Hộp Văn bản 26">
              <a:extLst>
                <a:ext uri="{FF2B5EF4-FFF2-40B4-BE49-F238E27FC236}">
                  <a16:creationId xmlns:a16="http://schemas.microsoft.com/office/drawing/2014/main" id="{FCEB79E5-3141-FDFB-959D-7FE564B6B080}"/>
                </a:ext>
              </a:extLst>
            </p:cNvPr>
            <p:cNvSpPr txBox="1"/>
            <p:nvPr/>
          </p:nvSpPr>
          <p:spPr>
            <a:xfrm>
              <a:off x="3956947" y="2418222"/>
              <a:ext cx="175106" cy="261610"/>
            </a:xfrm>
            <a:prstGeom prst="rect">
              <a:avLst/>
            </a:prstGeom>
            <a:noFill/>
          </p:spPr>
          <p:txBody>
            <a:bodyPr wrap="square" rtlCol="0">
              <a:spAutoFit/>
            </a:bodyPr>
            <a:lstStyle/>
            <a:p>
              <a:r>
                <a:rPr lang="en-US" sz="1100" dirty="0"/>
                <a:t>2</a:t>
              </a:r>
              <a:endParaRPr lang="vi-VN" dirty="0"/>
            </a:p>
          </p:txBody>
        </p:sp>
        <p:sp>
          <p:nvSpPr>
            <p:cNvPr id="30" name="Hộp Văn bản 29">
              <a:extLst>
                <a:ext uri="{FF2B5EF4-FFF2-40B4-BE49-F238E27FC236}">
                  <a16:creationId xmlns:a16="http://schemas.microsoft.com/office/drawing/2014/main" id="{F51E9171-DFB7-571E-CC48-E1C73A9FEF86}"/>
                </a:ext>
              </a:extLst>
            </p:cNvPr>
            <p:cNvSpPr txBox="1"/>
            <p:nvPr/>
          </p:nvSpPr>
          <p:spPr>
            <a:xfrm>
              <a:off x="4456817" y="2515855"/>
              <a:ext cx="175106" cy="261610"/>
            </a:xfrm>
            <a:prstGeom prst="rect">
              <a:avLst/>
            </a:prstGeom>
            <a:noFill/>
          </p:spPr>
          <p:txBody>
            <a:bodyPr wrap="square" rtlCol="0">
              <a:spAutoFit/>
            </a:bodyPr>
            <a:lstStyle/>
            <a:p>
              <a:r>
                <a:rPr lang="en-US" sz="1100" dirty="0"/>
                <a:t>2</a:t>
              </a:r>
              <a:endParaRPr lang="vi-VN" dirty="0"/>
            </a:p>
          </p:txBody>
        </p:sp>
        <p:sp>
          <p:nvSpPr>
            <p:cNvPr id="32" name="Hộp Văn bản 31">
              <a:extLst>
                <a:ext uri="{FF2B5EF4-FFF2-40B4-BE49-F238E27FC236}">
                  <a16:creationId xmlns:a16="http://schemas.microsoft.com/office/drawing/2014/main" id="{5920B3D4-68EF-5F9A-266D-91BC3994E4AF}"/>
                </a:ext>
              </a:extLst>
            </p:cNvPr>
            <p:cNvSpPr txBox="1"/>
            <p:nvPr/>
          </p:nvSpPr>
          <p:spPr>
            <a:xfrm>
              <a:off x="3970095" y="2826213"/>
              <a:ext cx="175106" cy="261610"/>
            </a:xfrm>
            <a:prstGeom prst="rect">
              <a:avLst/>
            </a:prstGeom>
            <a:noFill/>
          </p:spPr>
          <p:txBody>
            <a:bodyPr wrap="square" rtlCol="0">
              <a:spAutoFit/>
            </a:bodyPr>
            <a:lstStyle/>
            <a:p>
              <a:r>
                <a:rPr lang="en-US" sz="1100" dirty="0"/>
                <a:t>3</a:t>
              </a:r>
              <a:endParaRPr lang="vi-VN" dirty="0"/>
            </a:p>
          </p:txBody>
        </p:sp>
        <p:sp>
          <p:nvSpPr>
            <p:cNvPr id="33" name="Hộp Văn bản 32">
              <a:extLst>
                <a:ext uri="{FF2B5EF4-FFF2-40B4-BE49-F238E27FC236}">
                  <a16:creationId xmlns:a16="http://schemas.microsoft.com/office/drawing/2014/main" id="{0D03239B-4707-ECE2-DD12-F20C05F4D3A5}"/>
                </a:ext>
              </a:extLst>
            </p:cNvPr>
            <p:cNvSpPr txBox="1"/>
            <p:nvPr/>
          </p:nvSpPr>
          <p:spPr>
            <a:xfrm>
              <a:off x="4956687" y="2531819"/>
              <a:ext cx="175106" cy="261610"/>
            </a:xfrm>
            <a:prstGeom prst="rect">
              <a:avLst/>
            </a:prstGeom>
            <a:noFill/>
          </p:spPr>
          <p:txBody>
            <a:bodyPr wrap="square" rtlCol="0">
              <a:spAutoFit/>
            </a:bodyPr>
            <a:lstStyle/>
            <a:p>
              <a:r>
                <a:rPr lang="en-US" sz="1100" dirty="0"/>
                <a:t>9</a:t>
              </a:r>
              <a:endParaRPr lang="vi-VN" dirty="0"/>
            </a:p>
          </p:txBody>
        </p:sp>
        <p:sp>
          <p:nvSpPr>
            <p:cNvPr id="34" name="Hộp Văn bản 33">
              <a:extLst>
                <a:ext uri="{FF2B5EF4-FFF2-40B4-BE49-F238E27FC236}">
                  <a16:creationId xmlns:a16="http://schemas.microsoft.com/office/drawing/2014/main" id="{A5CB7316-AE92-E304-E7BE-4C79E88FE86D}"/>
                </a:ext>
              </a:extLst>
            </p:cNvPr>
            <p:cNvSpPr txBox="1"/>
            <p:nvPr/>
          </p:nvSpPr>
          <p:spPr>
            <a:xfrm>
              <a:off x="5870346" y="2606715"/>
              <a:ext cx="175106" cy="261610"/>
            </a:xfrm>
            <a:prstGeom prst="rect">
              <a:avLst/>
            </a:prstGeom>
            <a:noFill/>
          </p:spPr>
          <p:txBody>
            <a:bodyPr wrap="square" rtlCol="0">
              <a:spAutoFit/>
            </a:bodyPr>
            <a:lstStyle/>
            <a:p>
              <a:r>
                <a:rPr lang="en-US" sz="1100" dirty="0"/>
                <a:t>2</a:t>
              </a:r>
              <a:endParaRPr lang="vi-VN" dirty="0"/>
            </a:p>
          </p:txBody>
        </p:sp>
        <p:sp>
          <p:nvSpPr>
            <p:cNvPr id="36" name="Hộp Văn bản 35">
              <a:extLst>
                <a:ext uri="{FF2B5EF4-FFF2-40B4-BE49-F238E27FC236}">
                  <a16:creationId xmlns:a16="http://schemas.microsoft.com/office/drawing/2014/main" id="{741E5876-4277-F169-D837-E66F52778A3C}"/>
                </a:ext>
              </a:extLst>
            </p:cNvPr>
            <p:cNvSpPr txBox="1"/>
            <p:nvPr/>
          </p:nvSpPr>
          <p:spPr>
            <a:xfrm>
              <a:off x="4648363" y="3354187"/>
              <a:ext cx="175106" cy="261610"/>
            </a:xfrm>
            <a:prstGeom prst="rect">
              <a:avLst/>
            </a:prstGeom>
            <a:noFill/>
          </p:spPr>
          <p:txBody>
            <a:bodyPr wrap="square" rtlCol="0">
              <a:spAutoFit/>
            </a:bodyPr>
            <a:lstStyle/>
            <a:p>
              <a:r>
                <a:rPr lang="en-US" sz="1100" dirty="0"/>
                <a:t>1</a:t>
              </a:r>
              <a:endParaRPr lang="vi-VN" dirty="0"/>
            </a:p>
          </p:txBody>
        </p:sp>
        <p:sp>
          <p:nvSpPr>
            <p:cNvPr id="37" name="Hộp Văn bản 36">
              <a:extLst>
                <a:ext uri="{FF2B5EF4-FFF2-40B4-BE49-F238E27FC236}">
                  <a16:creationId xmlns:a16="http://schemas.microsoft.com/office/drawing/2014/main" id="{283D1368-6FD8-AF03-F6FC-73E15E074B05}"/>
                </a:ext>
              </a:extLst>
            </p:cNvPr>
            <p:cNvSpPr txBox="1"/>
            <p:nvPr/>
          </p:nvSpPr>
          <p:spPr>
            <a:xfrm>
              <a:off x="5613174" y="3080513"/>
              <a:ext cx="175106" cy="261610"/>
            </a:xfrm>
            <a:prstGeom prst="rect">
              <a:avLst/>
            </a:prstGeom>
            <a:noFill/>
          </p:spPr>
          <p:txBody>
            <a:bodyPr wrap="square" rtlCol="0">
              <a:spAutoFit/>
            </a:bodyPr>
            <a:lstStyle/>
            <a:p>
              <a:r>
                <a:rPr lang="en-US" sz="1100" dirty="0"/>
                <a:t>1</a:t>
              </a:r>
              <a:endParaRPr lang="vi-VN" dirty="0"/>
            </a:p>
          </p:txBody>
        </p:sp>
        <p:sp>
          <p:nvSpPr>
            <p:cNvPr id="39" name="Hộp Văn bản 38">
              <a:extLst>
                <a:ext uri="{FF2B5EF4-FFF2-40B4-BE49-F238E27FC236}">
                  <a16:creationId xmlns:a16="http://schemas.microsoft.com/office/drawing/2014/main" id="{6BCA135D-7E97-B236-0C99-8F2140D2C2B3}"/>
                </a:ext>
              </a:extLst>
            </p:cNvPr>
            <p:cNvSpPr txBox="1"/>
            <p:nvPr/>
          </p:nvSpPr>
          <p:spPr>
            <a:xfrm>
              <a:off x="5700727" y="3556280"/>
              <a:ext cx="175106" cy="261610"/>
            </a:xfrm>
            <a:prstGeom prst="rect">
              <a:avLst/>
            </a:prstGeom>
            <a:noFill/>
          </p:spPr>
          <p:txBody>
            <a:bodyPr wrap="square" rtlCol="0">
              <a:spAutoFit/>
            </a:bodyPr>
            <a:lstStyle/>
            <a:p>
              <a:r>
                <a:rPr lang="en-US" sz="1100" dirty="0"/>
                <a:t>3</a:t>
              </a:r>
              <a:endParaRPr lang="vi-VN" dirty="0"/>
            </a:p>
          </p:txBody>
        </p:sp>
        <p:sp>
          <p:nvSpPr>
            <p:cNvPr id="40" name="Hộp Văn bản 39">
              <a:extLst>
                <a:ext uri="{FF2B5EF4-FFF2-40B4-BE49-F238E27FC236}">
                  <a16:creationId xmlns:a16="http://schemas.microsoft.com/office/drawing/2014/main" id="{4A205E23-CE50-F41A-A420-07C7FDB00530}"/>
                </a:ext>
              </a:extLst>
            </p:cNvPr>
            <p:cNvSpPr txBox="1"/>
            <p:nvPr/>
          </p:nvSpPr>
          <p:spPr>
            <a:xfrm>
              <a:off x="6458171" y="3270100"/>
              <a:ext cx="175106" cy="261610"/>
            </a:xfrm>
            <a:prstGeom prst="rect">
              <a:avLst/>
            </a:prstGeom>
            <a:noFill/>
          </p:spPr>
          <p:txBody>
            <a:bodyPr wrap="square" rtlCol="0">
              <a:spAutoFit/>
            </a:bodyPr>
            <a:lstStyle/>
            <a:p>
              <a:r>
                <a:rPr lang="en-US" sz="1100" dirty="0"/>
                <a:t>3</a:t>
              </a:r>
              <a:endParaRPr lang="vi-VN" dirty="0"/>
            </a:p>
          </p:txBody>
        </p:sp>
        <p:sp>
          <p:nvSpPr>
            <p:cNvPr id="41" name="Hộp Văn bản 40">
              <a:extLst>
                <a:ext uri="{FF2B5EF4-FFF2-40B4-BE49-F238E27FC236}">
                  <a16:creationId xmlns:a16="http://schemas.microsoft.com/office/drawing/2014/main" id="{654CA8EE-8A0A-1E97-B52A-6F8DBF5CF24C}"/>
                </a:ext>
              </a:extLst>
            </p:cNvPr>
            <p:cNvSpPr txBox="1"/>
            <p:nvPr/>
          </p:nvSpPr>
          <p:spPr>
            <a:xfrm>
              <a:off x="5259595" y="3913316"/>
              <a:ext cx="175106" cy="261610"/>
            </a:xfrm>
            <a:prstGeom prst="rect">
              <a:avLst/>
            </a:prstGeom>
            <a:noFill/>
          </p:spPr>
          <p:txBody>
            <a:bodyPr wrap="square" rtlCol="0">
              <a:spAutoFit/>
            </a:bodyPr>
            <a:lstStyle/>
            <a:p>
              <a:r>
                <a:rPr lang="en-US" sz="1100" dirty="0"/>
                <a:t>2</a:t>
              </a:r>
              <a:endParaRPr lang="vi-VN" dirty="0"/>
            </a:p>
          </p:txBody>
        </p:sp>
        <p:sp>
          <p:nvSpPr>
            <p:cNvPr id="43" name="Hộp Văn bản 42">
              <a:extLst>
                <a:ext uri="{FF2B5EF4-FFF2-40B4-BE49-F238E27FC236}">
                  <a16:creationId xmlns:a16="http://schemas.microsoft.com/office/drawing/2014/main" id="{80F832B5-97CC-633B-3635-D2301C073CEE}"/>
                </a:ext>
              </a:extLst>
            </p:cNvPr>
            <p:cNvSpPr txBox="1"/>
            <p:nvPr/>
          </p:nvSpPr>
          <p:spPr>
            <a:xfrm>
              <a:off x="4100382" y="3418958"/>
              <a:ext cx="542755" cy="261610"/>
            </a:xfrm>
            <a:prstGeom prst="rect">
              <a:avLst/>
            </a:prstGeom>
            <a:noFill/>
          </p:spPr>
          <p:txBody>
            <a:bodyPr wrap="square" rtlCol="0">
              <a:spAutoFit/>
            </a:bodyPr>
            <a:lstStyle/>
            <a:p>
              <a:r>
                <a:rPr lang="en-US" sz="1100" dirty="0"/>
                <a:t>10</a:t>
              </a:r>
              <a:endParaRPr lang="vi-VN" dirty="0"/>
            </a:p>
          </p:txBody>
        </p:sp>
      </p:grpSp>
    </p:spTree>
    <p:extLst>
      <p:ext uri="{BB962C8B-B14F-4D97-AF65-F5344CB8AC3E}">
        <p14:creationId xmlns:p14="http://schemas.microsoft.com/office/powerpoint/2010/main" val="1390115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1936376" y="934700"/>
            <a:ext cx="5253318"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effectLst/>
                <a:latin typeface="Aptos" panose="020B0004020202020204" pitchFamily="34" charset="0"/>
                <a:ea typeface="Aptos" panose="020B0004020202020204" pitchFamily="34" charset="0"/>
                <a:cs typeface="Times New Roman" panose="02020603050405020304" pitchFamily="18" charset="0"/>
              </a:rPr>
              <a:t>Tiết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kiệm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bộ</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nhớ</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nếu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thưa</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dirty="0"/>
          </a:p>
        </p:txBody>
      </p:sp>
      <p:sp>
        <p:nvSpPr>
          <p:cNvPr id="453" name="Google Shape;453;p36"/>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800" dirty="0"/>
              <a:t>ƯU ĐIỂM</a:t>
            </a:r>
            <a:endParaRPr sz="1800" dirty="0"/>
          </a:p>
        </p:txBody>
      </p:sp>
      <p:sp>
        <p:nvSpPr>
          <p:cNvPr id="454" name="Google Shape;454;p36"/>
          <p:cNvSpPr txBox="1">
            <a:spLocks noGrp="1"/>
          </p:cNvSpPr>
          <p:nvPr>
            <p:ph type="subTitle" idx="2"/>
          </p:nvPr>
        </p:nvSpPr>
        <p:spPr>
          <a:xfrm>
            <a:off x="3414785" y="2768715"/>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800" dirty="0"/>
              <a:t>NHƯỢC ĐIỂM</a:t>
            </a:r>
            <a:endParaRPr sz="1800" dirty="0"/>
          </a:p>
        </p:txBody>
      </p:sp>
      <p:sp>
        <p:nvSpPr>
          <p:cNvPr id="455" name="Google Shape;455;p36"/>
          <p:cNvSpPr txBox="1">
            <a:spLocks noGrp="1"/>
          </p:cNvSpPr>
          <p:nvPr>
            <p:ph type="title" idx="3"/>
          </p:nvPr>
        </p:nvSpPr>
        <p:spPr>
          <a:xfrm>
            <a:off x="215153" y="2091526"/>
            <a:ext cx="8650941" cy="596988"/>
          </a:xfrm>
          <a:prstGeom prst="rect">
            <a:avLst/>
          </a:prstGeom>
        </p:spPr>
        <p:txBody>
          <a:bodyPr spcFirstLastPara="1" wrap="square" lIns="91425" tIns="91425" rIns="91425" bIns="91425" anchor="ctr" anchorCtr="0">
            <a:noAutofit/>
          </a:bodyPr>
          <a:lstStyle/>
          <a:p>
            <a:pPr marL="457200"/>
            <a:r>
              <a:rPr lang="en-US" sz="1800" kern="100" dirty="0">
                <a:effectLst/>
                <a:latin typeface="Aptos" panose="020B0004020202020204" pitchFamily="34" charset="0"/>
                <a:ea typeface="Aptos" panose="020B0004020202020204" pitchFamily="34" charset="0"/>
                <a:cs typeface="Times New Roman" panose="02020603050405020304" pitchFamily="18" charset="0"/>
              </a:rPr>
              <a:t>Khi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cần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duyệt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kề</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nào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đó</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bắt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buộc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phải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duyệt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tất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cả</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dẫn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chi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phí</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tính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toán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lớn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endParaRPr dirty="0"/>
          </a:p>
        </p:txBody>
      </p:sp>
      <p:sp>
        <p:nvSpPr>
          <p:cNvPr id="456" name="Google Shape;456;p36"/>
          <p:cNvSpPr txBox="1">
            <a:spLocks noGrp="1"/>
          </p:cNvSpPr>
          <p:nvPr>
            <p:ph type="subTitle" idx="4"/>
          </p:nvPr>
        </p:nvSpPr>
        <p:spPr>
          <a:xfrm>
            <a:off x="3423600" y="4361200"/>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800" dirty="0"/>
              <a:t>PHÙ HỢP</a:t>
            </a:r>
            <a:endParaRPr sz="1800" dirty="0"/>
          </a:p>
        </p:txBody>
      </p:sp>
      <p:sp>
        <p:nvSpPr>
          <p:cNvPr id="457" name="Google Shape;457;p36"/>
          <p:cNvSpPr txBox="1">
            <a:spLocks noGrp="1"/>
          </p:cNvSpPr>
          <p:nvPr>
            <p:ph type="title" idx="5"/>
          </p:nvPr>
        </p:nvSpPr>
        <p:spPr>
          <a:xfrm>
            <a:off x="215153" y="3611812"/>
            <a:ext cx="8650941" cy="5969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effectLst/>
                <a:latin typeface="Aptos" panose="020B0004020202020204" pitchFamily="34" charset="0"/>
                <a:ea typeface="Aptos" panose="020B0004020202020204" pitchFamily="34" charset="0"/>
                <a:cs typeface="Times New Roman" panose="02020603050405020304" pitchFamily="18" charset="0"/>
              </a:rPr>
              <a:t>Giải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quyết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những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bài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toán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chỉ</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quan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tâm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tới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cạnh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hoặc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dùng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nhập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dirty="0"/>
          </a:p>
        </p:txBody>
      </p:sp>
      <p:grpSp>
        <p:nvGrpSpPr>
          <p:cNvPr id="405" name="Nhóm 404">
            <a:extLst>
              <a:ext uri="{FF2B5EF4-FFF2-40B4-BE49-F238E27FC236}">
                <a16:creationId xmlns:a16="http://schemas.microsoft.com/office/drawing/2014/main" id="{31611740-31D2-EB77-35CD-8147F9638636}"/>
              </a:ext>
            </a:extLst>
          </p:cNvPr>
          <p:cNvGrpSpPr/>
          <p:nvPr/>
        </p:nvGrpSpPr>
        <p:grpSpPr>
          <a:xfrm>
            <a:off x="9679229" y="2527505"/>
            <a:ext cx="1726492" cy="787733"/>
            <a:chOff x="2715103" y="1067821"/>
            <a:chExt cx="1621300" cy="773400"/>
          </a:xfrm>
        </p:grpSpPr>
        <p:sp>
          <p:nvSpPr>
            <p:cNvPr id="406" name="Google Shape;387;p34">
              <a:extLst>
                <a:ext uri="{FF2B5EF4-FFF2-40B4-BE49-F238E27FC236}">
                  <a16:creationId xmlns:a16="http://schemas.microsoft.com/office/drawing/2014/main" id="{949E8988-086D-E5BF-A16B-6E62C7BBD882}"/>
                </a:ext>
              </a:extLst>
            </p:cNvPr>
            <p:cNvSpPr/>
            <p:nvPr/>
          </p:nvSpPr>
          <p:spPr>
            <a:xfrm flipH="1">
              <a:off x="3598883" y="1067821"/>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91;p34">
              <a:extLst>
                <a:ext uri="{FF2B5EF4-FFF2-40B4-BE49-F238E27FC236}">
                  <a16:creationId xmlns:a16="http://schemas.microsoft.com/office/drawing/2014/main" id="{3730BDA3-38A7-87E2-A938-1A310BE60298}"/>
                </a:ext>
              </a:extLst>
            </p:cNvPr>
            <p:cNvSpPr/>
            <p:nvPr/>
          </p:nvSpPr>
          <p:spPr>
            <a:xfrm flipH="1">
              <a:off x="3429448" y="1364646"/>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01;p34">
              <a:extLst>
                <a:ext uri="{FF2B5EF4-FFF2-40B4-BE49-F238E27FC236}">
                  <a16:creationId xmlns:a16="http://schemas.microsoft.com/office/drawing/2014/main" id="{38E74CC1-CFC9-C88C-E195-C4013706C098}"/>
                </a:ext>
              </a:extLst>
            </p:cNvPr>
            <p:cNvSpPr/>
            <p:nvPr/>
          </p:nvSpPr>
          <p:spPr>
            <a:xfrm>
              <a:off x="2715103" y="1067821"/>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12;p34">
              <a:extLst>
                <a:ext uri="{FF2B5EF4-FFF2-40B4-BE49-F238E27FC236}">
                  <a16:creationId xmlns:a16="http://schemas.microsoft.com/office/drawing/2014/main" id="{896D3E3A-D01C-6760-802F-F6DD56B5A5FF}"/>
                </a:ext>
              </a:extLst>
            </p:cNvPr>
            <p:cNvSpPr/>
            <p:nvPr/>
          </p:nvSpPr>
          <p:spPr>
            <a:xfrm flipH="1">
              <a:off x="3766230" y="1364646"/>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13;p34">
              <a:extLst>
                <a:ext uri="{FF2B5EF4-FFF2-40B4-BE49-F238E27FC236}">
                  <a16:creationId xmlns:a16="http://schemas.microsoft.com/office/drawing/2014/main" id="{1FF88544-9A71-CD2B-84B7-87EA62B569AB}"/>
                </a:ext>
              </a:extLst>
            </p:cNvPr>
            <p:cNvSpPr/>
            <p:nvPr/>
          </p:nvSpPr>
          <p:spPr>
            <a:xfrm flipH="1">
              <a:off x="3625839" y="1662371"/>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16;p34">
              <a:extLst>
                <a:ext uri="{FF2B5EF4-FFF2-40B4-BE49-F238E27FC236}">
                  <a16:creationId xmlns:a16="http://schemas.microsoft.com/office/drawing/2014/main" id="{7A9154C1-6BDB-0C4A-0038-D9C0CD164E0B}"/>
                </a:ext>
              </a:extLst>
            </p:cNvPr>
            <p:cNvGrpSpPr/>
            <p:nvPr/>
          </p:nvGrpSpPr>
          <p:grpSpPr>
            <a:xfrm>
              <a:off x="2872863" y="1237234"/>
              <a:ext cx="456169" cy="455755"/>
              <a:chOff x="858739" y="828453"/>
              <a:chExt cx="456169" cy="455755"/>
            </a:xfrm>
          </p:grpSpPr>
          <p:sp>
            <p:nvSpPr>
              <p:cNvPr id="426" name="Google Shape;417;p34">
                <a:extLst>
                  <a:ext uri="{FF2B5EF4-FFF2-40B4-BE49-F238E27FC236}">
                    <a16:creationId xmlns:a16="http://schemas.microsoft.com/office/drawing/2014/main" id="{B97F4786-F574-6D87-4BC3-3C46772A0996}"/>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18;p34">
                <a:extLst>
                  <a:ext uri="{FF2B5EF4-FFF2-40B4-BE49-F238E27FC236}">
                    <a16:creationId xmlns:a16="http://schemas.microsoft.com/office/drawing/2014/main" id="{437D879D-D2CC-9F83-E5BF-1F4F5443BC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19;p34">
                <a:extLst>
                  <a:ext uri="{FF2B5EF4-FFF2-40B4-BE49-F238E27FC236}">
                    <a16:creationId xmlns:a16="http://schemas.microsoft.com/office/drawing/2014/main" id="{9A5D7438-71B8-B2D1-DC8D-F05258DDC8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0;p34">
                <a:extLst>
                  <a:ext uri="{FF2B5EF4-FFF2-40B4-BE49-F238E27FC236}">
                    <a16:creationId xmlns:a16="http://schemas.microsoft.com/office/drawing/2014/main" id="{8E76399C-95F3-7FAC-6181-1D3AF095F8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21;p34">
                <a:extLst>
                  <a:ext uri="{FF2B5EF4-FFF2-40B4-BE49-F238E27FC236}">
                    <a16:creationId xmlns:a16="http://schemas.microsoft.com/office/drawing/2014/main" id="{C9AF1C46-A11F-C2EE-8020-C3B7A808D987}"/>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a:t>
            </a:r>
            <a:r>
              <a:rPr lang="en" dirty="0">
                <a:solidFill>
                  <a:srgbClr val="EC008C"/>
                </a:solidFill>
              </a:rPr>
              <a:t>U</a:t>
            </a:r>
            <a:r>
              <a:rPr lang="en" dirty="0"/>
              <a:t> </a:t>
            </a:r>
            <a:r>
              <a:rPr lang="en" dirty="0">
                <a:solidFill>
                  <a:srgbClr val="EC008C"/>
                </a:solidFill>
              </a:rPr>
              <a:t>DIỄN</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415841" y="2439583"/>
            <a:ext cx="3674879"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MA TRẬN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Nhóm 28">
            <a:extLst>
              <a:ext uri="{FF2B5EF4-FFF2-40B4-BE49-F238E27FC236}">
                <a16:creationId xmlns:a16="http://schemas.microsoft.com/office/drawing/2014/main" id="{EBFDE233-888B-B2C4-C149-1886014AF267}"/>
              </a:ext>
            </a:extLst>
          </p:cNvPr>
          <p:cNvGrpSpPr/>
          <p:nvPr/>
        </p:nvGrpSpPr>
        <p:grpSpPr>
          <a:xfrm>
            <a:off x="6109675" y="2451013"/>
            <a:ext cx="2414418" cy="787733"/>
            <a:chOff x="2715103" y="1067821"/>
            <a:chExt cx="2267312" cy="773400"/>
          </a:xfrm>
        </p:grpSpPr>
        <p:sp>
          <p:nvSpPr>
            <p:cNvPr id="2" name="Google Shape;387;p34">
              <a:extLst>
                <a:ext uri="{FF2B5EF4-FFF2-40B4-BE49-F238E27FC236}">
                  <a16:creationId xmlns:a16="http://schemas.microsoft.com/office/drawing/2014/main" id="{55428876-FD43-ED90-BEC5-5051D5C95F13}"/>
                </a:ext>
              </a:extLst>
            </p:cNvPr>
            <p:cNvSpPr/>
            <p:nvPr/>
          </p:nvSpPr>
          <p:spPr>
            <a:xfrm flipH="1">
              <a:off x="3598882" y="1067821"/>
              <a:ext cx="977224" cy="17642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1;p34">
              <a:extLst>
                <a:ext uri="{FF2B5EF4-FFF2-40B4-BE49-F238E27FC236}">
                  <a16:creationId xmlns:a16="http://schemas.microsoft.com/office/drawing/2014/main" id="{F4AEB420-65EC-E471-0187-D07F36172006}"/>
                </a:ext>
              </a:extLst>
            </p:cNvPr>
            <p:cNvSpPr/>
            <p:nvPr/>
          </p:nvSpPr>
          <p:spPr>
            <a:xfrm flipH="1">
              <a:off x="3429448" y="1364646"/>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17864C0A-3C43-9678-2C02-0D960776280F}"/>
                </a:ext>
              </a:extLst>
            </p:cNvPr>
            <p:cNvSpPr/>
            <p:nvPr/>
          </p:nvSpPr>
          <p:spPr>
            <a:xfrm>
              <a:off x="2715103" y="1067821"/>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2;p34">
              <a:extLst>
                <a:ext uri="{FF2B5EF4-FFF2-40B4-BE49-F238E27FC236}">
                  <a16:creationId xmlns:a16="http://schemas.microsoft.com/office/drawing/2014/main" id="{1DEFF072-C564-9218-A5E9-DA6E825F8D58}"/>
                </a:ext>
              </a:extLst>
            </p:cNvPr>
            <p:cNvSpPr/>
            <p:nvPr/>
          </p:nvSpPr>
          <p:spPr>
            <a:xfrm flipH="1">
              <a:off x="3766230" y="1364645"/>
              <a:ext cx="1216185" cy="18602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848E2131-E1E9-D74D-DB8E-63CB13859C2B}"/>
                </a:ext>
              </a:extLst>
            </p:cNvPr>
            <p:cNvSpPr/>
            <p:nvPr/>
          </p:nvSpPr>
          <p:spPr>
            <a:xfrm flipH="1">
              <a:off x="3625838" y="1662371"/>
              <a:ext cx="773400" cy="17345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DF8F7801-115F-9E0F-012E-0A1B1621B5B3}"/>
                </a:ext>
              </a:extLst>
            </p:cNvPr>
            <p:cNvGrpSpPr/>
            <p:nvPr/>
          </p:nvGrpSpPr>
          <p:grpSpPr>
            <a:xfrm>
              <a:off x="2872863" y="1237234"/>
              <a:ext cx="456169" cy="455755"/>
              <a:chOff x="858739" y="828453"/>
              <a:chExt cx="456169" cy="455755"/>
            </a:xfrm>
          </p:grpSpPr>
          <p:sp>
            <p:nvSpPr>
              <p:cNvPr id="24" name="Google Shape;417;p34">
                <a:extLst>
                  <a:ext uri="{FF2B5EF4-FFF2-40B4-BE49-F238E27FC236}">
                    <a16:creationId xmlns:a16="http://schemas.microsoft.com/office/drawing/2014/main" id="{C6A1ACB8-BB00-2C96-E15E-D562ECB1372B}"/>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3BD8CADE-42F6-0848-0D2A-88AE29ED085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2A866CD3-AF6D-2653-B431-E3E030997BC4}"/>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7F08AF09-8A0B-5515-D646-7BC3348D4DA1}"/>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44FDFF3A-7EEC-A9DA-815E-B3A14DB5D01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89799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0" y="1638460"/>
            <a:ext cx="9586612" cy="217319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0"/>
              </a:spcAft>
              <a:buNone/>
            </a:pPr>
            <a:r>
              <a:rPr lang="en-US" sz="4000" spc="-150" dirty="0"/>
              <a:t>BIỂU DIỄN ĐỒ THỊ</a:t>
            </a:r>
            <a:br>
              <a:rPr lang="en-US" sz="4000" spc="-150" dirty="0"/>
            </a:br>
            <a:r>
              <a:rPr lang="en-US" sz="4000" spc="-150" dirty="0"/>
              <a:t>CÁC THUẬT TOÁN DUYỆT ĐỒ THỊ</a:t>
            </a:r>
            <a:br>
              <a:rPr lang="en-US" sz="4000" spc="-150" dirty="0"/>
            </a:br>
            <a:r>
              <a:rPr lang="en-US" sz="4000" spc="-150" dirty="0"/>
              <a:t>DFS-BFS</a:t>
            </a:r>
            <a:endParaRPr lang="vi-VN" sz="4000" spc="-150" dirty="0"/>
          </a:p>
        </p:txBody>
      </p:sp>
      <p:sp>
        <p:nvSpPr>
          <p:cNvPr id="335" name="Google Shape;335;p27"/>
          <p:cNvSpPr txBox="1">
            <a:spLocks noGrp="1"/>
          </p:cNvSpPr>
          <p:nvPr>
            <p:ph type="subTitle" idx="1"/>
          </p:nvPr>
        </p:nvSpPr>
        <p:spPr>
          <a:xfrm>
            <a:off x="5530850" y="3616091"/>
            <a:ext cx="3752849"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sz="1800" dirty="0" err="1">
                <a:solidFill>
                  <a:schemeClr val="dk2"/>
                </a:solidFill>
                <a:latin typeface="Overpass Mono" panose="020B0604020202020204" charset="0"/>
              </a:rPr>
              <a:t>Nhóm</a:t>
            </a:r>
            <a:r>
              <a:rPr lang="en-US" sz="1800" dirty="0">
                <a:solidFill>
                  <a:schemeClr val="dk2"/>
                </a:solidFill>
                <a:latin typeface="Overpass Mono" panose="020B0604020202020204" charset="0"/>
              </a:rPr>
              <a:t> 20 – IT003.O213</a:t>
            </a:r>
            <a:endParaRPr sz="1800" dirty="0">
              <a:solidFill>
                <a:schemeClr val="dk2"/>
              </a:solidFill>
              <a:latin typeface="Overpass Mono" panose="020B0604020202020204" charset="0"/>
            </a:endParaRPr>
          </a:p>
        </p:txBody>
      </p:sp>
      <p:sp>
        <p:nvSpPr>
          <p:cNvPr id="2" name="Hình chữ nhật 1">
            <a:extLst>
              <a:ext uri="{FF2B5EF4-FFF2-40B4-BE49-F238E27FC236}">
                <a16:creationId xmlns:a16="http://schemas.microsoft.com/office/drawing/2014/main" id="{F228B260-85E4-B9C9-C1C2-59EB56CEB8E2}"/>
              </a:ext>
            </a:extLst>
          </p:cNvPr>
          <p:cNvSpPr/>
          <p:nvPr/>
        </p:nvSpPr>
        <p:spPr>
          <a:xfrm>
            <a:off x="-5573028" y="311279"/>
            <a:ext cx="4899259" cy="24640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vi-VN"/>
          </a:p>
        </p:txBody>
      </p:sp>
      <p:sp>
        <p:nvSpPr>
          <p:cNvPr id="3" name="Hình chữ nhật 2">
            <a:extLst>
              <a:ext uri="{FF2B5EF4-FFF2-40B4-BE49-F238E27FC236}">
                <a16:creationId xmlns:a16="http://schemas.microsoft.com/office/drawing/2014/main" id="{454967AF-16EA-CB06-9C22-6BEBA929FD81}"/>
              </a:ext>
            </a:extLst>
          </p:cNvPr>
          <p:cNvSpPr/>
          <p:nvPr/>
        </p:nvSpPr>
        <p:spPr>
          <a:xfrm>
            <a:off x="10260381" y="2571750"/>
            <a:ext cx="5948413" cy="20886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45809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CÁCH BIỂU DIỄN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US" sz="4000" dirty="0"/>
              <a:t>MA TRẬN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17828" y="1787025"/>
            <a:ext cx="6590950" cy="1765972"/>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 Ma </a:t>
            </a:r>
            <a:r>
              <a:rPr lang="vi-V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trận kề</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vi-V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vô hướng và không có trọng số</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gn="just">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vi-VN" sz="1800" kern="100" dirty="0">
                <a:effectLst/>
                <a:latin typeface="Aptos" panose="020B0004020202020204" pitchFamily="34" charset="0"/>
                <a:ea typeface="Aptos" panose="020B0004020202020204" pitchFamily="34" charset="0"/>
                <a:cs typeface="Times New Roman" panose="02020603050405020304" pitchFamily="18" charset="0"/>
              </a:rPr>
              <a:t>Với đồ thị vô hướng, ma trận kề của đồ thị có n đỉnh là ma trận vuông cỡ n x n có các phần tử là 0 hoặc 1.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vi-VN" sz="1800" kern="100" dirty="0">
                <a:effectLst/>
                <a:latin typeface="Aptos" panose="020B0004020202020204" pitchFamily="34" charset="0"/>
                <a:ea typeface="Aptos" panose="020B0004020202020204" pitchFamily="34" charset="0"/>
                <a:cs typeface="Times New Roman" panose="02020603050405020304" pitchFamily="18" charset="0"/>
              </a:rPr>
              <a:t>A={</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aij,aij</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 = 1 nếu cạnh (</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i,j</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 là một cạnh của đồ thị, </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aij</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 = 0 nếu cạnh (</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i,j</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 không là một cạnh của đồ thị}.</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07821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CÁCH BIỂU DIỄN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US" sz="4000" dirty="0"/>
              <a:t>MA TRẬN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15877" y="1305482"/>
            <a:ext cx="6590950" cy="491259"/>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Xét</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đồ</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thị</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sau</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p:txBody>
      </p:sp>
      <p:grpSp>
        <p:nvGrpSpPr>
          <p:cNvPr id="3" name="Nhóm 2">
            <a:extLst>
              <a:ext uri="{FF2B5EF4-FFF2-40B4-BE49-F238E27FC236}">
                <a16:creationId xmlns:a16="http://schemas.microsoft.com/office/drawing/2014/main" id="{0D804494-B66F-62D9-B391-7127B7CD26BA}"/>
              </a:ext>
            </a:extLst>
          </p:cNvPr>
          <p:cNvGrpSpPr/>
          <p:nvPr/>
        </p:nvGrpSpPr>
        <p:grpSpPr>
          <a:xfrm>
            <a:off x="3415961" y="2153085"/>
            <a:ext cx="3802868" cy="1918126"/>
            <a:chOff x="3415961" y="2153085"/>
            <a:chExt cx="3802868" cy="1918126"/>
          </a:xfrm>
          <a:solidFill>
            <a:schemeClr val="bg1"/>
          </a:solidFill>
        </p:grpSpPr>
        <p:cxnSp>
          <p:nvCxnSpPr>
            <p:cNvPr id="4" name="Đường nối Thẳng 3">
              <a:extLst>
                <a:ext uri="{FF2B5EF4-FFF2-40B4-BE49-F238E27FC236}">
                  <a16:creationId xmlns:a16="http://schemas.microsoft.com/office/drawing/2014/main" id="{0478CEBA-7615-0C53-6CDB-91947329A27D}"/>
                </a:ext>
              </a:extLst>
            </p:cNvPr>
            <p:cNvCxnSpPr>
              <a:cxnSpLocks/>
              <a:stCxn id="11" idx="5"/>
              <a:endCxn id="8" idx="1"/>
            </p:cNvCxnSpPr>
            <p:nvPr/>
          </p:nvCxnSpPr>
          <p:spPr>
            <a:xfrm>
              <a:off x="3852575" y="3275290"/>
              <a:ext cx="512036" cy="40206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Nhóm 4">
              <a:extLst>
                <a:ext uri="{FF2B5EF4-FFF2-40B4-BE49-F238E27FC236}">
                  <a16:creationId xmlns:a16="http://schemas.microsoft.com/office/drawing/2014/main" id="{16834BE3-7954-A5EF-2B33-7166ACC5D221}"/>
                </a:ext>
              </a:extLst>
            </p:cNvPr>
            <p:cNvGrpSpPr/>
            <p:nvPr/>
          </p:nvGrpSpPr>
          <p:grpSpPr>
            <a:xfrm>
              <a:off x="3415961" y="2153085"/>
              <a:ext cx="3802868" cy="1918126"/>
              <a:chOff x="2687828" y="1742889"/>
              <a:chExt cx="3802868" cy="1918126"/>
            </a:xfrm>
            <a:grpFill/>
          </p:grpSpPr>
          <p:sp>
            <p:nvSpPr>
              <p:cNvPr id="6" name="Hình Bầu dục 5">
                <a:extLst>
                  <a:ext uri="{FF2B5EF4-FFF2-40B4-BE49-F238E27FC236}">
                    <a16:creationId xmlns:a16="http://schemas.microsoft.com/office/drawing/2014/main" id="{C15FF548-F88D-9C95-E059-1948E8677212}"/>
                  </a:ext>
                </a:extLst>
              </p:cNvPr>
              <p:cNvSpPr/>
              <p:nvPr/>
            </p:nvSpPr>
            <p:spPr>
              <a:xfrm>
                <a:off x="3561568" y="1742889"/>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2</a:t>
                </a:r>
                <a:endParaRPr lang="vi-VN" dirty="0">
                  <a:solidFill>
                    <a:srgbClr val="EC008C"/>
                  </a:solidFill>
                </a:endParaRPr>
              </a:p>
            </p:txBody>
          </p:sp>
          <p:sp>
            <p:nvSpPr>
              <p:cNvPr id="7" name="Hình Bầu dục 6">
                <a:extLst>
                  <a:ext uri="{FF2B5EF4-FFF2-40B4-BE49-F238E27FC236}">
                    <a16:creationId xmlns:a16="http://schemas.microsoft.com/office/drawing/2014/main" id="{11F14DAB-65C1-E292-0E5B-4FB110425DDE}"/>
                  </a:ext>
                </a:extLst>
              </p:cNvPr>
              <p:cNvSpPr/>
              <p:nvPr/>
            </p:nvSpPr>
            <p:spPr>
              <a:xfrm>
                <a:off x="5224138" y="1747591"/>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5</a:t>
                </a:r>
                <a:endParaRPr lang="vi-VN" dirty="0">
                  <a:solidFill>
                    <a:srgbClr val="EC008C"/>
                  </a:solidFill>
                </a:endParaRPr>
              </a:p>
            </p:txBody>
          </p:sp>
          <p:sp>
            <p:nvSpPr>
              <p:cNvPr id="8" name="Hình Bầu dục 7">
                <a:extLst>
                  <a:ext uri="{FF2B5EF4-FFF2-40B4-BE49-F238E27FC236}">
                    <a16:creationId xmlns:a16="http://schemas.microsoft.com/office/drawing/2014/main" id="{6E6F5848-FEAC-D767-F525-DC917E8A4DF6}"/>
                  </a:ext>
                </a:extLst>
              </p:cNvPr>
              <p:cNvSpPr/>
              <p:nvPr/>
            </p:nvSpPr>
            <p:spPr>
              <a:xfrm>
                <a:off x="3561567" y="3199579"/>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3</a:t>
                </a:r>
                <a:endParaRPr lang="vi-VN" dirty="0">
                  <a:solidFill>
                    <a:srgbClr val="EC008C"/>
                  </a:solidFill>
                </a:endParaRPr>
              </a:p>
            </p:txBody>
          </p:sp>
          <p:sp>
            <p:nvSpPr>
              <p:cNvPr id="9" name="Hình Bầu dục 8">
                <a:extLst>
                  <a:ext uri="{FF2B5EF4-FFF2-40B4-BE49-F238E27FC236}">
                    <a16:creationId xmlns:a16="http://schemas.microsoft.com/office/drawing/2014/main" id="{98998BE8-02DF-D615-C1F4-4A0EC02A5653}"/>
                  </a:ext>
                </a:extLst>
              </p:cNvPr>
              <p:cNvSpPr/>
              <p:nvPr/>
            </p:nvSpPr>
            <p:spPr>
              <a:xfrm>
                <a:off x="5224139" y="3199579"/>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4</a:t>
                </a:r>
                <a:endParaRPr lang="vi-VN" dirty="0">
                  <a:solidFill>
                    <a:srgbClr val="EC008C"/>
                  </a:solidFill>
                </a:endParaRPr>
              </a:p>
            </p:txBody>
          </p:sp>
          <p:cxnSp>
            <p:nvCxnSpPr>
              <p:cNvPr id="10" name="Đường nối Thẳng 9">
                <a:extLst>
                  <a:ext uri="{FF2B5EF4-FFF2-40B4-BE49-F238E27FC236}">
                    <a16:creationId xmlns:a16="http://schemas.microsoft.com/office/drawing/2014/main" id="{FC0FC573-273D-D21E-8F98-FBE340781489}"/>
                  </a:ext>
                </a:extLst>
              </p:cNvPr>
              <p:cNvCxnSpPr>
                <a:stCxn id="6" idx="4"/>
                <a:endCxn id="8" idx="0"/>
              </p:cNvCxnSpPr>
              <p:nvPr/>
            </p:nvCxnSpPr>
            <p:spPr>
              <a:xfrm flipH="1">
                <a:off x="3817330" y="2204325"/>
                <a:ext cx="1" cy="9952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Hình Bầu dục 10">
                <a:extLst>
                  <a:ext uri="{FF2B5EF4-FFF2-40B4-BE49-F238E27FC236}">
                    <a16:creationId xmlns:a16="http://schemas.microsoft.com/office/drawing/2014/main" id="{55BAB047-5F19-357C-B548-D9419D7A9511}"/>
                  </a:ext>
                </a:extLst>
              </p:cNvPr>
              <p:cNvSpPr/>
              <p:nvPr/>
            </p:nvSpPr>
            <p:spPr>
              <a:xfrm>
                <a:off x="2687828" y="2471234"/>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1</a:t>
                </a:r>
                <a:endParaRPr lang="vi-VN" dirty="0">
                  <a:solidFill>
                    <a:srgbClr val="EC008C"/>
                  </a:solidFill>
                </a:endParaRPr>
              </a:p>
            </p:txBody>
          </p:sp>
          <p:sp>
            <p:nvSpPr>
              <p:cNvPr id="24" name="Hình Bầu dục 23">
                <a:extLst>
                  <a:ext uri="{FF2B5EF4-FFF2-40B4-BE49-F238E27FC236}">
                    <a16:creationId xmlns:a16="http://schemas.microsoft.com/office/drawing/2014/main" id="{91698721-8CBD-56AD-23A5-5BC02B14520D}"/>
                  </a:ext>
                </a:extLst>
              </p:cNvPr>
              <p:cNvSpPr/>
              <p:nvPr/>
            </p:nvSpPr>
            <p:spPr>
              <a:xfrm>
                <a:off x="5979171" y="2468516"/>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6</a:t>
                </a:r>
                <a:endParaRPr lang="vi-VN" dirty="0">
                  <a:solidFill>
                    <a:srgbClr val="EC008C"/>
                  </a:solidFill>
                </a:endParaRPr>
              </a:p>
            </p:txBody>
          </p:sp>
          <p:cxnSp>
            <p:nvCxnSpPr>
              <p:cNvPr id="25" name="Đường nối Thẳng 24">
                <a:extLst>
                  <a:ext uri="{FF2B5EF4-FFF2-40B4-BE49-F238E27FC236}">
                    <a16:creationId xmlns:a16="http://schemas.microsoft.com/office/drawing/2014/main" id="{A3553392-5AAF-13EA-4168-2D56ED8B86A6}"/>
                  </a:ext>
                </a:extLst>
              </p:cNvPr>
              <p:cNvCxnSpPr>
                <a:cxnSpLocks/>
                <a:stCxn id="6" idx="4"/>
                <a:endCxn id="9" idx="0"/>
              </p:cNvCxnSpPr>
              <p:nvPr/>
            </p:nvCxnSpPr>
            <p:spPr>
              <a:xfrm>
                <a:off x="3817331" y="2204325"/>
                <a:ext cx="1662571" cy="9952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Đường nối Thẳng 25">
                <a:extLst>
                  <a:ext uri="{FF2B5EF4-FFF2-40B4-BE49-F238E27FC236}">
                    <a16:creationId xmlns:a16="http://schemas.microsoft.com/office/drawing/2014/main" id="{66FA1C9B-9755-3CCB-1767-C1A8E5D6DB9D}"/>
                  </a:ext>
                </a:extLst>
              </p:cNvPr>
              <p:cNvCxnSpPr>
                <a:stCxn id="7" idx="4"/>
                <a:endCxn id="9" idx="0"/>
              </p:cNvCxnSpPr>
              <p:nvPr/>
            </p:nvCxnSpPr>
            <p:spPr>
              <a:xfrm>
                <a:off x="5479901" y="2209027"/>
                <a:ext cx="1" cy="99055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Đường nối Thẳng 26">
                <a:extLst>
                  <a:ext uri="{FF2B5EF4-FFF2-40B4-BE49-F238E27FC236}">
                    <a16:creationId xmlns:a16="http://schemas.microsoft.com/office/drawing/2014/main" id="{CD5BA9F6-C945-AA98-09F7-99FFFF153406}"/>
                  </a:ext>
                </a:extLst>
              </p:cNvPr>
              <p:cNvCxnSpPr>
                <a:stCxn id="8" idx="6"/>
                <a:endCxn id="9" idx="2"/>
              </p:cNvCxnSpPr>
              <p:nvPr/>
            </p:nvCxnSpPr>
            <p:spPr>
              <a:xfrm>
                <a:off x="4073092" y="3430297"/>
                <a:ext cx="1151047"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Đường nối Thẳng 27">
                <a:extLst>
                  <a:ext uri="{FF2B5EF4-FFF2-40B4-BE49-F238E27FC236}">
                    <a16:creationId xmlns:a16="http://schemas.microsoft.com/office/drawing/2014/main" id="{00196C51-6178-E161-843E-C981B9FDC200}"/>
                  </a:ext>
                </a:extLst>
              </p:cNvPr>
              <p:cNvCxnSpPr>
                <a:cxnSpLocks/>
                <a:stCxn id="6" idx="6"/>
                <a:endCxn id="7" idx="2"/>
              </p:cNvCxnSpPr>
              <p:nvPr/>
            </p:nvCxnSpPr>
            <p:spPr>
              <a:xfrm>
                <a:off x="4073093" y="1973607"/>
                <a:ext cx="1151045" cy="470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Đường nối Thẳng 28">
                <a:extLst>
                  <a:ext uri="{FF2B5EF4-FFF2-40B4-BE49-F238E27FC236}">
                    <a16:creationId xmlns:a16="http://schemas.microsoft.com/office/drawing/2014/main" id="{575726F0-9EFF-1A0C-7A3A-7E6683D049FB}"/>
                  </a:ext>
                </a:extLst>
              </p:cNvPr>
              <p:cNvCxnSpPr>
                <a:stCxn id="11" idx="7"/>
                <a:endCxn id="6" idx="3"/>
              </p:cNvCxnSpPr>
              <p:nvPr/>
            </p:nvCxnSpPr>
            <p:spPr>
              <a:xfrm flipV="1">
                <a:off x="3124442" y="2136749"/>
                <a:ext cx="512037" cy="40206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Đường nối Thẳng 29">
                <a:extLst>
                  <a:ext uri="{FF2B5EF4-FFF2-40B4-BE49-F238E27FC236}">
                    <a16:creationId xmlns:a16="http://schemas.microsoft.com/office/drawing/2014/main" id="{7BC69338-CEE5-39B4-9D27-9AB8A9C75237}"/>
                  </a:ext>
                </a:extLst>
              </p:cNvPr>
              <p:cNvCxnSpPr>
                <a:cxnSpLocks/>
                <a:stCxn id="9" idx="7"/>
                <a:endCxn id="24" idx="3"/>
              </p:cNvCxnSpPr>
              <p:nvPr/>
            </p:nvCxnSpPr>
            <p:spPr>
              <a:xfrm flipV="1">
                <a:off x="5660753" y="2862376"/>
                <a:ext cx="393329" cy="40477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Đường nối Thẳng 30">
                <a:extLst>
                  <a:ext uri="{FF2B5EF4-FFF2-40B4-BE49-F238E27FC236}">
                    <a16:creationId xmlns:a16="http://schemas.microsoft.com/office/drawing/2014/main" id="{610E8E1A-8ABD-0267-48AC-61CA80D2A4FA}"/>
                  </a:ext>
                </a:extLst>
              </p:cNvPr>
              <p:cNvCxnSpPr>
                <a:cxnSpLocks/>
                <a:stCxn id="7" idx="5"/>
                <a:endCxn id="24" idx="1"/>
              </p:cNvCxnSpPr>
              <p:nvPr/>
            </p:nvCxnSpPr>
            <p:spPr>
              <a:xfrm>
                <a:off x="5660752" y="2141451"/>
                <a:ext cx="393330" cy="39464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07477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CÁCH BIỂU DIỄN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US" sz="4000" dirty="0"/>
              <a:t>MA TRẬN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15877" y="1305482"/>
            <a:ext cx="6590950" cy="491259"/>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Xét</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đồ</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thị</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sau</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p:txBody>
      </p:sp>
      <p:grpSp>
        <p:nvGrpSpPr>
          <p:cNvPr id="3" name="Nhóm 2">
            <a:extLst>
              <a:ext uri="{FF2B5EF4-FFF2-40B4-BE49-F238E27FC236}">
                <a16:creationId xmlns:a16="http://schemas.microsoft.com/office/drawing/2014/main" id="{0D804494-B66F-62D9-B391-7127B7CD26BA}"/>
              </a:ext>
            </a:extLst>
          </p:cNvPr>
          <p:cNvGrpSpPr/>
          <p:nvPr/>
        </p:nvGrpSpPr>
        <p:grpSpPr>
          <a:xfrm>
            <a:off x="6028843" y="2312652"/>
            <a:ext cx="2409762" cy="1193675"/>
            <a:chOff x="3415961" y="2153085"/>
            <a:chExt cx="3802868" cy="1918126"/>
          </a:xfrm>
          <a:solidFill>
            <a:schemeClr val="bg1"/>
          </a:solidFill>
        </p:grpSpPr>
        <p:cxnSp>
          <p:nvCxnSpPr>
            <p:cNvPr id="4" name="Đường nối Thẳng 3">
              <a:extLst>
                <a:ext uri="{FF2B5EF4-FFF2-40B4-BE49-F238E27FC236}">
                  <a16:creationId xmlns:a16="http://schemas.microsoft.com/office/drawing/2014/main" id="{0478CEBA-7615-0C53-6CDB-91947329A27D}"/>
                </a:ext>
              </a:extLst>
            </p:cNvPr>
            <p:cNvCxnSpPr>
              <a:cxnSpLocks/>
              <a:stCxn id="11" idx="5"/>
              <a:endCxn id="8" idx="1"/>
            </p:cNvCxnSpPr>
            <p:nvPr/>
          </p:nvCxnSpPr>
          <p:spPr>
            <a:xfrm>
              <a:off x="3852575" y="3275290"/>
              <a:ext cx="512036" cy="40206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Nhóm 4">
              <a:extLst>
                <a:ext uri="{FF2B5EF4-FFF2-40B4-BE49-F238E27FC236}">
                  <a16:creationId xmlns:a16="http://schemas.microsoft.com/office/drawing/2014/main" id="{16834BE3-7954-A5EF-2B33-7166ACC5D221}"/>
                </a:ext>
              </a:extLst>
            </p:cNvPr>
            <p:cNvGrpSpPr/>
            <p:nvPr/>
          </p:nvGrpSpPr>
          <p:grpSpPr>
            <a:xfrm>
              <a:off x="3415961" y="2153085"/>
              <a:ext cx="3802868" cy="1918126"/>
              <a:chOff x="2687828" y="1742889"/>
              <a:chExt cx="3802868" cy="1918126"/>
            </a:xfrm>
            <a:grpFill/>
          </p:grpSpPr>
          <p:sp>
            <p:nvSpPr>
              <p:cNvPr id="6" name="Hình Bầu dục 5">
                <a:extLst>
                  <a:ext uri="{FF2B5EF4-FFF2-40B4-BE49-F238E27FC236}">
                    <a16:creationId xmlns:a16="http://schemas.microsoft.com/office/drawing/2014/main" id="{C15FF548-F88D-9C95-E059-1948E8677212}"/>
                  </a:ext>
                </a:extLst>
              </p:cNvPr>
              <p:cNvSpPr/>
              <p:nvPr/>
            </p:nvSpPr>
            <p:spPr>
              <a:xfrm>
                <a:off x="3561568" y="1742889"/>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2</a:t>
                </a:r>
                <a:endParaRPr lang="vi-VN" dirty="0">
                  <a:solidFill>
                    <a:srgbClr val="EC008C"/>
                  </a:solidFill>
                </a:endParaRPr>
              </a:p>
            </p:txBody>
          </p:sp>
          <p:sp>
            <p:nvSpPr>
              <p:cNvPr id="7" name="Hình Bầu dục 6">
                <a:extLst>
                  <a:ext uri="{FF2B5EF4-FFF2-40B4-BE49-F238E27FC236}">
                    <a16:creationId xmlns:a16="http://schemas.microsoft.com/office/drawing/2014/main" id="{11F14DAB-65C1-E292-0E5B-4FB110425DDE}"/>
                  </a:ext>
                </a:extLst>
              </p:cNvPr>
              <p:cNvSpPr/>
              <p:nvPr/>
            </p:nvSpPr>
            <p:spPr>
              <a:xfrm>
                <a:off x="5224138" y="1747591"/>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5</a:t>
                </a:r>
                <a:endParaRPr lang="vi-VN" dirty="0">
                  <a:solidFill>
                    <a:srgbClr val="EC008C"/>
                  </a:solidFill>
                </a:endParaRPr>
              </a:p>
            </p:txBody>
          </p:sp>
          <p:sp>
            <p:nvSpPr>
              <p:cNvPr id="8" name="Hình Bầu dục 7">
                <a:extLst>
                  <a:ext uri="{FF2B5EF4-FFF2-40B4-BE49-F238E27FC236}">
                    <a16:creationId xmlns:a16="http://schemas.microsoft.com/office/drawing/2014/main" id="{6E6F5848-FEAC-D767-F525-DC917E8A4DF6}"/>
                  </a:ext>
                </a:extLst>
              </p:cNvPr>
              <p:cNvSpPr/>
              <p:nvPr/>
            </p:nvSpPr>
            <p:spPr>
              <a:xfrm>
                <a:off x="3561567" y="3199579"/>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3</a:t>
                </a:r>
                <a:endParaRPr lang="vi-VN" dirty="0">
                  <a:solidFill>
                    <a:srgbClr val="EC008C"/>
                  </a:solidFill>
                </a:endParaRPr>
              </a:p>
            </p:txBody>
          </p:sp>
          <p:sp>
            <p:nvSpPr>
              <p:cNvPr id="9" name="Hình Bầu dục 8">
                <a:extLst>
                  <a:ext uri="{FF2B5EF4-FFF2-40B4-BE49-F238E27FC236}">
                    <a16:creationId xmlns:a16="http://schemas.microsoft.com/office/drawing/2014/main" id="{98998BE8-02DF-D615-C1F4-4A0EC02A5653}"/>
                  </a:ext>
                </a:extLst>
              </p:cNvPr>
              <p:cNvSpPr/>
              <p:nvPr/>
            </p:nvSpPr>
            <p:spPr>
              <a:xfrm>
                <a:off x="5224139" y="3199579"/>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4</a:t>
                </a:r>
                <a:endParaRPr lang="vi-VN" dirty="0">
                  <a:solidFill>
                    <a:srgbClr val="EC008C"/>
                  </a:solidFill>
                </a:endParaRPr>
              </a:p>
            </p:txBody>
          </p:sp>
          <p:cxnSp>
            <p:nvCxnSpPr>
              <p:cNvPr id="10" name="Đường nối Thẳng 9">
                <a:extLst>
                  <a:ext uri="{FF2B5EF4-FFF2-40B4-BE49-F238E27FC236}">
                    <a16:creationId xmlns:a16="http://schemas.microsoft.com/office/drawing/2014/main" id="{FC0FC573-273D-D21E-8F98-FBE340781489}"/>
                  </a:ext>
                </a:extLst>
              </p:cNvPr>
              <p:cNvCxnSpPr>
                <a:stCxn id="6" idx="4"/>
                <a:endCxn id="8" idx="0"/>
              </p:cNvCxnSpPr>
              <p:nvPr/>
            </p:nvCxnSpPr>
            <p:spPr>
              <a:xfrm flipH="1">
                <a:off x="3817330" y="2204325"/>
                <a:ext cx="1" cy="9952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Hình Bầu dục 10">
                <a:extLst>
                  <a:ext uri="{FF2B5EF4-FFF2-40B4-BE49-F238E27FC236}">
                    <a16:creationId xmlns:a16="http://schemas.microsoft.com/office/drawing/2014/main" id="{55BAB047-5F19-357C-B548-D9419D7A9511}"/>
                  </a:ext>
                </a:extLst>
              </p:cNvPr>
              <p:cNvSpPr/>
              <p:nvPr/>
            </p:nvSpPr>
            <p:spPr>
              <a:xfrm>
                <a:off x="2687828" y="2471234"/>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1</a:t>
                </a:r>
                <a:endParaRPr lang="vi-VN" dirty="0">
                  <a:solidFill>
                    <a:srgbClr val="EC008C"/>
                  </a:solidFill>
                </a:endParaRPr>
              </a:p>
            </p:txBody>
          </p:sp>
          <p:sp>
            <p:nvSpPr>
              <p:cNvPr id="24" name="Hình Bầu dục 23">
                <a:extLst>
                  <a:ext uri="{FF2B5EF4-FFF2-40B4-BE49-F238E27FC236}">
                    <a16:creationId xmlns:a16="http://schemas.microsoft.com/office/drawing/2014/main" id="{91698721-8CBD-56AD-23A5-5BC02B14520D}"/>
                  </a:ext>
                </a:extLst>
              </p:cNvPr>
              <p:cNvSpPr/>
              <p:nvPr/>
            </p:nvSpPr>
            <p:spPr>
              <a:xfrm>
                <a:off x="5979171" y="2468516"/>
                <a:ext cx="511525" cy="461436"/>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6</a:t>
                </a:r>
                <a:endParaRPr lang="vi-VN" dirty="0">
                  <a:solidFill>
                    <a:srgbClr val="EC008C"/>
                  </a:solidFill>
                </a:endParaRPr>
              </a:p>
            </p:txBody>
          </p:sp>
          <p:cxnSp>
            <p:nvCxnSpPr>
              <p:cNvPr id="25" name="Đường nối Thẳng 24">
                <a:extLst>
                  <a:ext uri="{FF2B5EF4-FFF2-40B4-BE49-F238E27FC236}">
                    <a16:creationId xmlns:a16="http://schemas.microsoft.com/office/drawing/2014/main" id="{A3553392-5AAF-13EA-4168-2D56ED8B86A6}"/>
                  </a:ext>
                </a:extLst>
              </p:cNvPr>
              <p:cNvCxnSpPr>
                <a:cxnSpLocks/>
                <a:stCxn id="6" idx="4"/>
                <a:endCxn id="9" idx="0"/>
              </p:cNvCxnSpPr>
              <p:nvPr/>
            </p:nvCxnSpPr>
            <p:spPr>
              <a:xfrm>
                <a:off x="3817331" y="2204325"/>
                <a:ext cx="1662571" cy="99525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Đường nối Thẳng 25">
                <a:extLst>
                  <a:ext uri="{FF2B5EF4-FFF2-40B4-BE49-F238E27FC236}">
                    <a16:creationId xmlns:a16="http://schemas.microsoft.com/office/drawing/2014/main" id="{66FA1C9B-9755-3CCB-1767-C1A8E5D6DB9D}"/>
                  </a:ext>
                </a:extLst>
              </p:cNvPr>
              <p:cNvCxnSpPr>
                <a:stCxn id="7" idx="4"/>
                <a:endCxn id="9" idx="0"/>
              </p:cNvCxnSpPr>
              <p:nvPr/>
            </p:nvCxnSpPr>
            <p:spPr>
              <a:xfrm>
                <a:off x="5479901" y="2209027"/>
                <a:ext cx="1" cy="99055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Đường nối Thẳng 26">
                <a:extLst>
                  <a:ext uri="{FF2B5EF4-FFF2-40B4-BE49-F238E27FC236}">
                    <a16:creationId xmlns:a16="http://schemas.microsoft.com/office/drawing/2014/main" id="{CD5BA9F6-C945-AA98-09F7-99FFFF153406}"/>
                  </a:ext>
                </a:extLst>
              </p:cNvPr>
              <p:cNvCxnSpPr>
                <a:stCxn id="8" idx="6"/>
                <a:endCxn id="9" idx="2"/>
              </p:cNvCxnSpPr>
              <p:nvPr/>
            </p:nvCxnSpPr>
            <p:spPr>
              <a:xfrm>
                <a:off x="4073092" y="3430297"/>
                <a:ext cx="1151047"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Đường nối Thẳng 27">
                <a:extLst>
                  <a:ext uri="{FF2B5EF4-FFF2-40B4-BE49-F238E27FC236}">
                    <a16:creationId xmlns:a16="http://schemas.microsoft.com/office/drawing/2014/main" id="{00196C51-6178-E161-843E-C981B9FDC200}"/>
                  </a:ext>
                </a:extLst>
              </p:cNvPr>
              <p:cNvCxnSpPr>
                <a:cxnSpLocks/>
                <a:stCxn id="6" idx="6"/>
                <a:endCxn id="7" idx="2"/>
              </p:cNvCxnSpPr>
              <p:nvPr/>
            </p:nvCxnSpPr>
            <p:spPr>
              <a:xfrm>
                <a:off x="4073093" y="1973607"/>
                <a:ext cx="1151045" cy="470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Đường nối Thẳng 28">
                <a:extLst>
                  <a:ext uri="{FF2B5EF4-FFF2-40B4-BE49-F238E27FC236}">
                    <a16:creationId xmlns:a16="http://schemas.microsoft.com/office/drawing/2014/main" id="{575726F0-9EFF-1A0C-7A3A-7E6683D049FB}"/>
                  </a:ext>
                </a:extLst>
              </p:cNvPr>
              <p:cNvCxnSpPr>
                <a:stCxn id="11" idx="7"/>
                <a:endCxn id="6" idx="3"/>
              </p:cNvCxnSpPr>
              <p:nvPr/>
            </p:nvCxnSpPr>
            <p:spPr>
              <a:xfrm flipV="1">
                <a:off x="3124442" y="2136749"/>
                <a:ext cx="512037" cy="40206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Đường nối Thẳng 29">
                <a:extLst>
                  <a:ext uri="{FF2B5EF4-FFF2-40B4-BE49-F238E27FC236}">
                    <a16:creationId xmlns:a16="http://schemas.microsoft.com/office/drawing/2014/main" id="{7BC69338-CEE5-39B4-9D27-9AB8A9C75237}"/>
                  </a:ext>
                </a:extLst>
              </p:cNvPr>
              <p:cNvCxnSpPr>
                <a:cxnSpLocks/>
                <a:stCxn id="9" idx="7"/>
                <a:endCxn id="24" idx="3"/>
              </p:cNvCxnSpPr>
              <p:nvPr/>
            </p:nvCxnSpPr>
            <p:spPr>
              <a:xfrm flipV="1">
                <a:off x="5660753" y="2862376"/>
                <a:ext cx="393329" cy="40477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Đường nối Thẳng 30">
                <a:extLst>
                  <a:ext uri="{FF2B5EF4-FFF2-40B4-BE49-F238E27FC236}">
                    <a16:creationId xmlns:a16="http://schemas.microsoft.com/office/drawing/2014/main" id="{610E8E1A-8ABD-0267-48AC-61CA80D2A4FA}"/>
                  </a:ext>
                </a:extLst>
              </p:cNvPr>
              <p:cNvCxnSpPr>
                <a:cxnSpLocks/>
                <a:stCxn id="7" idx="5"/>
                <a:endCxn id="24" idx="1"/>
              </p:cNvCxnSpPr>
              <p:nvPr/>
            </p:nvCxnSpPr>
            <p:spPr>
              <a:xfrm>
                <a:off x="5660752" y="2141451"/>
                <a:ext cx="393330" cy="39464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aphicFrame>
        <p:nvGraphicFramePr>
          <p:cNvPr id="33" name="Bảng 32">
            <a:extLst>
              <a:ext uri="{FF2B5EF4-FFF2-40B4-BE49-F238E27FC236}">
                <a16:creationId xmlns:a16="http://schemas.microsoft.com/office/drawing/2014/main" id="{D8E343CF-B741-5D41-008F-AD72CDD90A05}"/>
              </a:ext>
            </a:extLst>
          </p:cNvPr>
          <p:cNvGraphicFramePr>
            <a:graphicFrameLocks noGrp="1"/>
          </p:cNvGraphicFramePr>
          <p:nvPr>
            <p:extLst>
              <p:ext uri="{D42A27DB-BD31-4B8C-83A1-F6EECF244321}">
                <p14:modId xmlns:p14="http://schemas.microsoft.com/office/powerpoint/2010/main" val="3792892786"/>
              </p:ext>
            </p:extLst>
          </p:nvPr>
        </p:nvGraphicFramePr>
        <p:xfrm>
          <a:off x="2155717" y="1819141"/>
          <a:ext cx="3262950" cy="2405724"/>
        </p:xfrm>
        <a:graphic>
          <a:graphicData uri="http://schemas.openxmlformats.org/drawingml/2006/table">
            <a:tbl>
              <a:tblPr firstRow="1" bandRow="1">
                <a:tableStyleId>{7725DFE6-45AC-42B0-926C-9565B0CCD2AC}</a:tableStyleId>
              </a:tblPr>
              <a:tblGrid>
                <a:gridCol w="543825">
                  <a:extLst>
                    <a:ext uri="{9D8B030D-6E8A-4147-A177-3AD203B41FA5}">
                      <a16:colId xmlns:a16="http://schemas.microsoft.com/office/drawing/2014/main" val="4150440815"/>
                    </a:ext>
                  </a:extLst>
                </a:gridCol>
                <a:gridCol w="543825">
                  <a:extLst>
                    <a:ext uri="{9D8B030D-6E8A-4147-A177-3AD203B41FA5}">
                      <a16:colId xmlns:a16="http://schemas.microsoft.com/office/drawing/2014/main" val="3517853077"/>
                    </a:ext>
                  </a:extLst>
                </a:gridCol>
                <a:gridCol w="543825">
                  <a:extLst>
                    <a:ext uri="{9D8B030D-6E8A-4147-A177-3AD203B41FA5}">
                      <a16:colId xmlns:a16="http://schemas.microsoft.com/office/drawing/2014/main" val="3700940879"/>
                    </a:ext>
                  </a:extLst>
                </a:gridCol>
                <a:gridCol w="543825">
                  <a:extLst>
                    <a:ext uri="{9D8B030D-6E8A-4147-A177-3AD203B41FA5}">
                      <a16:colId xmlns:a16="http://schemas.microsoft.com/office/drawing/2014/main" val="23494212"/>
                    </a:ext>
                  </a:extLst>
                </a:gridCol>
                <a:gridCol w="543825">
                  <a:extLst>
                    <a:ext uri="{9D8B030D-6E8A-4147-A177-3AD203B41FA5}">
                      <a16:colId xmlns:a16="http://schemas.microsoft.com/office/drawing/2014/main" val="2944988589"/>
                    </a:ext>
                  </a:extLst>
                </a:gridCol>
                <a:gridCol w="543825">
                  <a:extLst>
                    <a:ext uri="{9D8B030D-6E8A-4147-A177-3AD203B41FA5}">
                      <a16:colId xmlns:a16="http://schemas.microsoft.com/office/drawing/2014/main" val="4125611940"/>
                    </a:ext>
                  </a:extLst>
                </a:gridCol>
              </a:tblGrid>
              <a:tr h="400954">
                <a:tc>
                  <a:txBody>
                    <a:bodyPr/>
                    <a:lstStyle/>
                    <a:p>
                      <a:pPr algn="ctr"/>
                      <a:r>
                        <a:rPr lang="en-US" b="1" dirty="0">
                          <a:solidFill>
                            <a:schemeClr val="bg1"/>
                          </a:solidFill>
                        </a:rPr>
                        <a:t>0</a:t>
                      </a:r>
                      <a:endParaRPr lang="vi-VN" b="1" dirty="0">
                        <a:solidFill>
                          <a:schemeClr val="bg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00413605"/>
                  </a:ext>
                </a:extLst>
              </a:tr>
              <a:tr h="400954">
                <a:tc>
                  <a:txBody>
                    <a:bodyPr/>
                    <a:lstStyle/>
                    <a:p>
                      <a:pPr algn="ctr"/>
                      <a:r>
                        <a:rPr lang="en-US" b="1" dirty="0">
                          <a:solidFill>
                            <a:schemeClr val="bg1"/>
                          </a:solidFill>
                        </a:rPr>
                        <a:t>1</a:t>
                      </a:r>
                      <a:endParaRPr lang="vi-VN" b="1" dirty="0">
                        <a:solidFill>
                          <a:schemeClr val="bg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99318995"/>
                  </a:ext>
                </a:extLst>
              </a:tr>
              <a:tr h="400954">
                <a:tc>
                  <a:txBody>
                    <a:bodyPr/>
                    <a:lstStyle/>
                    <a:p>
                      <a:pPr algn="ctr"/>
                      <a:r>
                        <a:rPr lang="en-US" b="1" dirty="0">
                          <a:solidFill>
                            <a:schemeClr val="bg1"/>
                          </a:solidFill>
                        </a:rPr>
                        <a:t>1</a:t>
                      </a:r>
                      <a:endParaRPr lang="vi-VN" b="1" dirty="0">
                        <a:solidFill>
                          <a:schemeClr val="bg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90452200"/>
                  </a:ext>
                </a:extLst>
              </a:tr>
              <a:tr h="400954">
                <a:tc>
                  <a:txBody>
                    <a:bodyPr/>
                    <a:lstStyle/>
                    <a:p>
                      <a:pPr algn="ctr"/>
                      <a:r>
                        <a:rPr lang="en-US" b="1" dirty="0">
                          <a:solidFill>
                            <a:schemeClr val="bg1"/>
                          </a:solidFill>
                        </a:rPr>
                        <a:t>0</a:t>
                      </a:r>
                      <a:endParaRPr lang="vi-VN" b="1" dirty="0">
                        <a:solidFill>
                          <a:schemeClr val="bg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391392863"/>
                  </a:ext>
                </a:extLst>
              </a:tr>
              <a:tr h="400954">
                <a:tc>
                  <a:txBody>
                    <a:bodyPr/>
                    <a:lstStyle/>
                    <a:p>
                      <a:pPr algn="ctr"/>
                      <a:r>
                        <a:rPr lang="en-US" b="1" dirty="0">
                          <a:solidFill>
                            <a:schemeClr val="bg1"/>
                          </a:solidFill>
                        </a:rPr>
                        <a:t>0</a:t>
                      </a:r>
                      <a:endParaRPr lang="vi-VN" b="1" dirty="0">
                        <a:solidFill>
                          <a:schemeClr val="bg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88328131"/>
                  </a:ext>
                </a:extLst>
              </a:tr>
              <a:tr h="400954">
                <a:tc>
                  <a:txBody>
                    <a:bodyPr/>
                    <a:lstStyle/>
                    <a:p>
                      <a:pPr algn="ctr"/>
                      <a:r>
                        <a:rPr lang="en-US" b="1" dirty="0">
                          <a:solidFill>
                            <a:schemeClr val="bg1"/>
                          </a:solidFill>
                        </a:rPr>
                        <a:t>0</a:t>
                      </a:r>
                      <a:endParaRPr lang="vi-VN" b="1" dirty="0">
                        <a:solidFill>
                          <a:schemeClr val="bg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1</a:t>
                      </a:r>
                      <a:endParaRPr lang="vi-VN"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1" dirty="0">
                          <a:solidFill>
                            <a:schemeClr val="bg1"/>
                          </a:solidFill>
                        </a:rPr>
                        <a:t>0</a:t>
                      </a:r>
                      <a:endParaRPr lang="vi-VN" b="1" dirty="0">
                        <a:solidFill>
                          <a:schemeClr val="bg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3576836"/>
                  </a:ext>
                </a:extLst>
              </a:tr>
            </a:tbl>
          </a:graphicData>
        </a:graphic>
      </p:graphicFrame>
    </p:spTree>
    <p:extLst>
      <p:ext uri="{BB962C8B-B14F-4D97-AF65-F5344CB8AC3E}">
        <p14:creationId xmlns:p14="http://schemas.microsoft.com/office/powerpoint/2010/main" val="3392588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80914" y="1364522"/>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Hình ảnh 6">
            <a:extLst>
              <a:ext uri="{FF2B5EF4-FFF2-40B4-BE49-F238E27FC236}">
                <a16:creationId xmlns:a16="http://schemas.microsoft.com/office/drawing/2014/main" id="{369D80D1-C555-6B06-0987-51172B85E5BD}"/>
              </a:ext>
            </a:extLst>
          </p:cNvPr>
          <p:cNvPicPr>
            <a:picLocks noChangeAspect="1"/>
          </p:cNvPicPr>
          <p:nvPr/>
        </p:nvPicPr>
        <p:blipFill>
          <a:blip r:embed="rId3"/>
          <a:stretch>
            <a:fillRect/>
          </a:stretch>
        </p:blipFill>
        <p:spPr>
          <a:xfrm>
            <a:off x="125421" y="47899"/>
            <a:ext cx="2410484" cy="1156545"/>
          </a:xfrm>
          <a:prstGeom prst="rect">
            <a:avLst/>
          </a:prstGeom>
        </p:spPr>
      </p:pic>
      <p:pic>
        <p:nvPicPr>
          <p:cNvPr id="26" name="Hình ảnh 25">
            <a:extLst>
              <a:ext uri="{FF2B5EF4-FFF2-40B4-BE49-F238E27FC236}">
                <a16:creationId xmlns:a16="http://schemas.microsoft.com/office/drawing/2014/main" id="{825096EE-FA7F-19C3-73B2-0453BA5E791D}"/>
              </a:ext>
            </a:extLst>
          </p:cNvPr>
          <p:cNvPicPr>
            <a:picLocks noChangeAspect="1"/>
          </p:cNvPicPr>
          <p:nvPr/>
        </p:nvPicPr>
        <p:blipFill>
          <a:blip r:embed="rId4"/>
          <a:stretch>
            <a:fillRect/>
          </a:stretch>
        </p:blipFill>
        <p:spPr>
          <a:xfrm>
            <a:off x="3753630" y="76385"/>
            <a:ext cx="5255259" cy="3327512"/>
          </a:xfrm>
          <a:prstGeom prst="rect">
            <a:avLst/>
          </a:prstGeom>
        </p:spPr>
      </p:pic>
      <p:pic>
        <p:nvPicPr>
          <p:cNvPr id="28" name="Hình ảnh 27">
            <a:extLst>
              <a:ext uri="{FF2B5EF4-FFF2-40B4-BE49-F238E27FC236}">
                <a16:creationId xmlns:a16="http://schemas.microsoft.com/office/drawing/2014/main" id="{47CF70E3-C8C4-A322-C4B0-3110989DCEE4}"/>
              </a:ext>
            </a:extLst>
          </p:cNvPr>
          <p:cNvPicPr>
            <a:picLocks noChangeAspect="1"/>
          </p:cNvPicPr>
          <p:nvPr/>
        </p:nvPicPr>
        <p:blipFill>
          <a:blip r:embed="rId5"/>
          <a:stretch>
            <a:fillRect/>
          </a:stretch>
        </p:blipFill>
        <p:spPr>
          <a:xfrm>
            <a:off x="125421" y="3874733"/>
            <a:ext cx="6301635" cy="1172697"/>
          </a:xfrm>
          <a:prstGeom prst="rect">
            <a:avLst/>
          </a:prstGeom>
        </p:spPr>
      </p:pic>
    </p:spTree>
    <p:extLst>
      <p:ext uri="{BB962C8B-B14F-4D97-AF65-F5344CB8AC3E}">
        <p14:creationId xmlns:p14="http://schemas.microsoft.com/office/powerpoint/2010/main" val="2576702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CÁCH BIỂU DIỄN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US" sz="4000" dirty="0"/>
              <a:t>MA TRẬN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083558" y="2213147"/>
            <a:ext cx="6898790" cy="1765972"/>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err="1">
                <a:solidFill>
                  <a:schemeClr val="bg1"/>
                </a:solidFill>
                <a:latin typeface="Aptos" panose="020B0004020202020204" pitchFamily="34" charset="0"/>
                <a:ea typeface="Aptos" panose="020B0004020202020204" pitchFamily="34" charset="0"/>
                <a:cs typeface="Times New Roman" panose="02020603050405020304" pitchFamily="18" charset="0"/>
              </a:rPr>
              <a:t>Tính</a:t>
            </a: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latin typeface="Aptos" panose="020B0004020202020204" pitchFamily="34" charset="0"/>
                <a:ea typeface="Aptos" panose="020B0004020202020204" pitchFamily="34" charset="0"/>
                <a:cs typeface="Times New Roman" panose="02020603050405020304" pitchFamily="18" charset="0"/>
              </a:rPr>
              <a:t>chất</a:t>
            </a: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a:t>
            </a:r>
          </a:p>
          <a:p>
            <a:pPr marL="285750" indent="-285750" algn="just">
              <a:lnSpc>
                <a:spcPct val="107000"/>
              </a:lnSpc>
              <a:spcAft>
                <a:spcPts val="800"/>
              </a:spcAft>
              <a:buFont typeface="Arial" panose="020B0604020202020204" pitchFamily="34" charset="0"/>
              <a:buChar char="•"/>
            </a:pPr>
            <a:r>
              <a:rPr lang="en-US" sz="18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dirty="0">
                <a:effectLst/>
                <a:latin typeface="Aptos" panose="020B0004020202020204" pitchFamily="34" charset="0"/>
                <a:ea typeface="Aptos" panose="020B0004020202020204" pitchFamily="34" charset="0"/>
                <a:cs typeface="Times New Roman" panose="02020603050405020304" pitchFamily="18" charset="0"/>
              </a:rPr>
              <a:t> ma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trận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đối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xứng</a:t>
            </a:r>
            <a:endParaRPr lang="en-US" sz="1800" dirty="0">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err="1">
                <a:latin typeface="Aptos" panose="020B0004020202020204" pitchFamily="34" charset="0"/>
                <a:ea typeface="Aptos" panose="020B0004020202020204" pitchFamily="34" charset="0"/>
                <a:cs typeface="Times New Roman" panose="02020603050405020304" pitchFamily="18" charset="0"/>
              </a:rPr>
              <a:t>T</a:t>
            </a:r>
            <a:r>
              <a:rPr lang="en-US" sz="1800" dirty="0" err="1">
                <a:effectLst/>
                <a:latin typeface="Aptos" panose="020B0004020202020204" pitchFamily="34" charset="0"/>
                <a:ea typeface="Aptos" panose="020B0004020202020204" pitchFamily="34" charset="0"/>
                <a:cs typeface="Times New Roman" panose="02020603050405020304" pitchFamily="18" charset="0"/>
              </a:rPr>
              <a:t>ổng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phần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tử</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trên</a:t>
            </a:r>
            <a:r>
              <a:rPr lang="en-US" sz="1800" dirty="0">
                <a:effectLst/>
                <a:latin typeface="Aptos" panose="020B0004020202020204" pitchFamily="34" charset="0"/>
                <a:ea typeface="Aptos" panose="020B0004020202020204" pitchFamily="34" charset="0"/>
                <a:cs typeface="Times New Roman" panose="02020603050405020304" pitchFamily="18" charset="0"/>
              </a:rPr>
              <a:t> ma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trận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bằng</a:t>
            </a:r>
            <a:r>
              <a:rPr lang="en-US" sz="1800" dirty="0">
                <a:effectLst/>
                <a:latin typeface="Aptos" panose="020B0004020202020204" pitchFamily="34" charset="0"/>
                <a:ea typeface="Aptos" panose="020B0004020202020204" pitchFamily="34" charset="0"/>
                <a:cs typeface="Times New Roman" panose="02020603050405020304" pitchFamily="18" charset="0"/>
              </a:rPr>
              <a:t> 2 </a:t>
            </a:r>
            <a:r>
              <a:rPr lang="en-US" sz="1800" dirty="0" err="1">
                <a:effectLst/>
                <a:latin typeface="Aptos" panose="020B0004020202020204" pitchFamily="34" charset="0"/>
                <a:ea typeface="Aptos" panose="020B0004020202020204" pitchFamily="34" charset="0"/>
                <a:cs typeface="Times New Roman" panose="02020603050405020304" pitchFamily="18" charset="0"/>
              </a:rPr>
              <a:t>lần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số</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cạnh</a:t>
            </a:r>
            <a:endParaRPr lang="en-US" sz="1800" dirty="0">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err="1">
                <a:latin typeface="Aptos" panose="020B0004020202020204" pitchFamily="34" charset="0"/>
                <a:ea typeface="Aptos" panose="020B0004020202020204" pitchFamily="34" charset="0"/>
                <a:cs typeface="Times New Roman" panose="02020603050405020304" pitchFamily="18" charset="0"/>
              </a:rPr>
              <a:t>T</a:t>
            </a:r>
            <a:r>
              <a:rPr lang="en-US" sz="1800" dirty="0" err="1">
                <a:effectLst/>
                <a:latin typeface="Aptos" panose="020B0004020202020204" pitchFamily="34" charset="0"/>
                <a:ea typeface="Aptos" panose="020B0004020202020204" pitchFamily="34" charset="0"/>
                <a:cs typeface="Times New Roman" panose="02020603050405020304" pitchFamily="18" charset="0"/>
              </a:rPr>
              <a:t>ổng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phần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tử</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trên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hàng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hoặc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thứ</a:t>
            </a:r>
            <a:r>
              <a:rPr lang="en-US" sz="1800" dirty="0">
                <a:effectLst/>
                <a:latin typeface="Aptos" panose="020B0004020202020204" pitchFamily="34" charset="0"/>
                <a:ea typeface="Aptos" panose="020B0004020202020204" pitchFamily="34" charset="0"/>
                <a:cs typeface="Times New Roman" panose="02020603050405020304" pitchFamily="18" charset="0"/>
              </a:rPr>
              <a:t> u </a:t>
            </a:r>
            <a:r>
              <a:rPr lang="en-US" sz="18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bậc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dirty="0">
                <a:effectLst/>
                <a:latin typeface="Aptos" panose="020B0004020202020204" pitchFamily="34" charset="0"/>
                <a:ea typeface="Aptos" panose="020B0004020202020204" pitchFamily="34" charset="0"/>
                <a:cs typeface="Times New Roman" panose="02020603050405020304" pitchFamily="18" charset="0"/>
              </a:rPr>
              <a:t> u.</a:t>
            </a:r>
            <a:endPar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Tx/>
              <a:buChar char="-"/>
            </a:pP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956183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CÁCH BIỂU DIỄN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36555"/>
            <a:ext cx="3101608" cy="7212024"/>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US" sz="4000" dirty="0"/>
              <a:t>MA TRẬN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373424" y="2122601"/>
            <a:ext cx="6590950" cy="1765972"/>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2</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Ma </a:t>
            </a:r>
            <a:r>
              <a:rPr lang="vi-VN"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trậ</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n </a:t>
            </a:r>
            <a:r>
              <a:rPr lang="vi-V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trọng số</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và</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có</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hướng</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sz="1800" dirty="0" err="1">
                <a:effectLst/>
                <a:latin typeface="Aptos" panose="020B0004020202020204" pitchFamily="34" charset="0"/>
                <a:ea typeface="Aptos" panose="020B0004020202020204" pitchFamily="34" charset="0"/>
                <a:cs typeface="Times New Roman" panose="02020603050405020304" pitchFamily="18" charset="0"/>
              </a:rPr>
              <a:t>Mỗi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cạnh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gắn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trọng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số</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giả</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sử</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mỗi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cạnh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e = (</a:t>
            </a:r>
            <a:r>
              <a:rPr lang="en-US" sz="1800" dirty="0" err="1">
                <a:effectLst/>
                <a:latin typeface="Aptos" panose="020B0004020202020204" pitchFamily="34" charset="0"/>
                <a:ea typeface="Aptos" panose="020B0004020202020204" pitchFamily="34" charset="0"/>
                <a:cs typeface="Times New Roman" panose="02020603050405020304" pitchFamily="18" charset="0"/>
              </a:rPr>
              <a:t>u,v</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trọng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số</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dirty="0">
                <a:effectLst/>
                <a:latin typeface="Aptos" panose="020B0004020202020204" pitchFamily="34" charset="0"/>
                <a:ea typeface="Aptos" panose="020B0004020202020204" pitchFamily="34" charset="0"/>
                <a:cs typeface="Times New Roman" panose="02020603050405020304" pitchFamily="18" charset="0"/>
              </a:rPr>
              <a:t> c(</a:t>
            </a:r>
            <a:r>
              <a:rPr lang="en-US" sz="1800" dirty="0" err="1">
                <a:effectLst/>
                <a:latin typeface="Aptos" panose="020B0004020202020204" pitchFamily="34" charset="0"/>
                <a:ea typeface="Aptos" panose="020B0004020202020204" pitchFamily="34" charset="0"/>
                <a:cs typeface="Times New Roman" panose="02020603050405020304" pitchFamily="18" charset="0"/>
              </a:rPr>
              <a:t>u,v</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285750" indent="-285750" algn="just">
              <a:lnSpc>
                <a:spcPct val="107000"/>
              </a:lnSpc>
              <a:spcAft>
                <a:spcPts val="800"/>
              </a:spcAft>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Ma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trận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trọng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số</a:t>
            </a:r>
            <a:r>
              <a:rPr lang="en-US" sz="1800" dirty="0">
                <a:effectLst/>
                <a:latin typeface="Aptos" panose="020B0004020202020204" pitchFamily="34" charset="0"/>
                <a:ea typeface="Aptos" panose="020B0004020202020204" pitchFamily="34" charset="0"/>
                <a:cs typeface="Times New Roman" panose="02020603050405020304" pitchFamily="18" charset="0"/>
              </a:rPr>
              <a:t> c = k </a:t>
            </a:r>
            <a:r>
              <a:rPr lang="en-US" sz="18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cạnh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dirty="0">
                <a:effectLst/>
                <a:latin typeface="Aptos" panose="020B0004020202020204" pitchFamily="34" charset="0"/>
                <a:ea typeface="Aptos" panose="020B0004020202020204" pitchFamily="34" charset="0"/>
                <a:cs typeface="Times New Roman" panose="02020603050405020304" pitchFamily="18" charset="0"/>
              </a:rPr>
              <a:t>, c = 0 (</a:t>
            </a:r>
            <a:r>
              <a:rPr lang="en-US" sz="1800" dirty="0" err="1">
                <a:effectLst/>
                <a:latin typeface="Aptos" panose="020B0004020202020204" pitchFamily="34" charset="0"/>
                <a:ea typeface="Aptos" panose="020B0004020202020204" pitchFamily="34" charset="0"/>
                <a:cs typeface="Times New Roman" panose="02020603050405020304" pitchFamily="18" charset="0"/>
              </a:rPr>
              <a:t>hoặc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cùng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âm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cùng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tùy</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thuộc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vào</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bài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toán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nếu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i,j</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cạnh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242230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CÁCH BIỂU DIỄN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US" sz="4000" dirty="0"/>
              <a:t>MA TRẬN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15877" y="1305482"/>
            <a:ext cx="6590950" cy="491259"/>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Xét</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đồ</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thị</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sau</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p:txBody>
      </p:sp>
      <p:grpSp>
        <p:nvGrpSpPr>
          <p:cNvPr id="32" name="Nhóm 31">
            <a:extLst>
              <a:ext uri="{FF2B5EF4-FFF2-40B4-BE49-F238E27FC236}">
                <a16:creationId xmlns:a16="http://schemas.microsoft.com/office/drawing/2014/main" id="{EF4E0ABF-E8B7-11A8-C15F-C53F88FB75B2}"/>
              </a:ext>
            </a:extLst>
          </p:cNvPr>
          <p:cNvGrpSpPr/>
          <p:nvPr/>
        </p:nvGrpSpPr>
        <p:grpSpPr>
          <a:xfrm>
            <a:off x="3265145" y="1641480"/>
            <a:ext cx="3902585" cy="2707000"/>
            <a:chOff x="3460147" y="1801917"/>
            <a:chExt cx="3529247" cy="2506651"/>
          </a:xfrm>
        </p:grpSpPr>
        <p:grpSp>
          <p:nvGrpSpPr>
            <p:cNvPr id="33" name="Nhóm 32">
              <a:extLst>
                <a:ext uri="{FF2B5EF4-FFF2-40B4-BE49-F238E27FC236}">
                  <a16:creationId xmlns:a16="http://schemas.microsoft.com/office/drawing/2014/main" id="{C177778C-6BC5-218B-B06A-1948DE849F29}"/>
                </a:ext>
              </a:extLst>
            </p:cNvPr>
            <p:cNvGrpSpPr/>
            <p:nvPr/>
          </p:nvGrpSpPr>
          <p:grpSpPr>
            <a:xfrm>
              <a:off x="3460147" y="1801917"/>
              <a:ext cx="3529247" cy="2506651"/>
              <a:chOff x="1941828" y="770724"/>
              <a:chExt cx="4701835" cy="3719454"/>
            </a:xfrm>
          </p:grpSpPr>
          <p:sp>
            <p:nvSpPr>
              <p:cNvPr id="46" name="Hình Bầu dục 45">
                <a:extLst>
                  <a:ext uri="{FF2B5EF4-FFF2-40B4-BE49-F238E27FC236}">
                    <a16:creationId xmlns:a16="http://schemas.microsoft.com/office/drawing/2014/main" id="{0EE6DB72-6121-A78C-7C83-AB0E9588EDCF}"/>
                  </a:ext>
                </a:extLst>
              </p:cNvPr>
              <p:cNvSpPr/>
              <p:nvPr/>
            </p:nvSpPr>
            <p:spPr>
              <a:xfrm>
                <a:off x="3343071" y="1240511"/>
                <a:ext cx="528673"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2</a:t>
                </a:r>
                <a:endParaRPr lang="vi-VN" dirty="0">
                  <a:solidFill>
                    <a:srgbClr val="EC008C"/>
                  </a:solidFill>
                </a:endParaRPr>
              </a:p>
            </p:txBody>
          </p:sp>
          <p:sp>
            <p:nvSpPr>
              <p:cNvPr id="47" name="Hình Bầu dục 46">
                <a:extLst>
                  <a:ext uri="{FF2B5EF4-FFF2-40B4-BE49-F238E27FC236}">
                    <a16:creationId xmlns:a16="http://schemas.microsoft.com/office/drawing/2014/main" id="{77542B5F-F69D-356B-6614-85052FF26EED}"/>
                  </a:ext>
                </a:extLst>
              </p:cNvPr>
              <p:cNvSpPr/>
              <p:nvPr/>
            </p:nvSpPr>
            <p:spPr>
              <a:xfrm>
                <a:off x="4619324" y="770724"/>
                <a:ext cx="528674"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4</a:t>
                </a:r>
                <a:endParaRPr lang="vi-VN" dirty="0">
                  <a:solidFill>
                    <a:srgbClr val="EC008C"/>
                  </a:solidFill>
                </a:endParaRPr>
              </a:p>
            </p:txBody>
          </p:sp>
          <p:sp>
            <p:nvSpPr>
              <p:cNvPr id="48" name="Hình Bầu dục 47">
                <a:extLst>
                  <a:ext uri="{FF2B5EF4-FFF2-40B4-BE49-F238E27FC236}">
                    <a16:creationId xmlns:a16="http://schemas.microsoft.com/office/drawing/2014/main" id="{94D47716-C6BB-930A-1413-0F4970F7EE68}"/>
                  </a:ext>
                </a:extLst>
              </p:cNvPr>
              <p:cNvSpPr/>
              <p:nvPr/>
            </p:nvSpPr>
            <p:spPr>
              <a:xfrm>
                <a:off x="1941828" y="2143618"/>
                <a:ext cx="528674"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1</a:t>
                </a:r>
                <a:endParaRPr lang="vi-VN" dirty="0">
                  <a:solidFill>
                    <a:srgbClr val="EC008C"/>
                  </a:solidFill>
                </a:endParaRPr>
              </a:p>
            </p:txBody>
          </p:sp>
          <p:sp>
            <p:nvSpPr>
              <p:cNvPr id="49" name="Hình Bầu dục 48">
                <a:extLst>
                  <a:ext uri="{FF2B5EF4-FFF2-40B4-BE49-F238E27FC236}">
                    <a16:creationId xmlns:a16="http://schemas.microsoft.com/office/drawing/2014/main" id="{BA63794C-AC1D-D302-D7F9-796915593FA9}"/>
                  </a:ext>
                </a:extLst>
              </p:cNvPr>
              <p:cNvSpPr/>
              <p:nvPr/>
            </p:nvSpPr>
            <p:spPr>
              <a:xfrm>
                <a:off x="3177911" y="2333467"/>
                <a:ext cx="528674"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3</a:t>
                </a:r>
                <a:endParaRPr lang="vi-VN" dirty="0">
                  <a:solidFill>
                    <a:srgbClr val="EC008C"/>
                  </a:solidFill>
                </a:endParaRPr>
              </a:p>
            </p:txBody>
          </p:sp>
          <p:sp>
            <p:nvSpPr>
              <p:cNvPr id="50" name="Hình Bầu dục 49">
                <a:extLst>
                  <a:ext uri="{FF2B5EF4-FFF2-40B4-BE49-F238E27FC236}">
                    <a16:creationId xmlns:a16="http://schemas.microsoft.com/office/drawing/2014/main" id="{4E610AB8-E057-E428-44B9-3A8B4F40EDE8}"/>
                  </a:ext>
                </a:extLst>
              </p:cNvPr>
              <p:cNvSpPr/>
              <p:nvPr/>
            </p:nvSpPr>
            <p:spPr>
              <a:xfrm>
                <a:off x="2965582" y="3888580"/>
                <a:ext cx="528673"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6</a:t>
                </a:r>
                <a:endParaRPr lang="vi-VN" dirty="0">
                  <a:solidFill>
                    <a:srgbClr val="EC008C"/>
                  </a:solidFill>
                </a:endParaRPr>
              </a:p>
            </p:txBody>
          </p:sp>
          <p:sp>
            <p:nvSpPr>
              <p:cNvPr id="51" name="Hình Bầu dục 50">
                <a:extLst>
                  <a:ext uri="{FF2B5EF4-FFF2-40B4-BE49-F238E27FC236}">
                    <a16:creationId xmlns:a16="http://schemas.microsoft.com/office/drawing/2014/main" id="{1E34B6E1-3C23-1460-A03E-E95AC9CDFCA1}"/>
                  </a:ext>
                </a:extLst>
              </p:cNvPr>
              <p:cNvSpPr/>
              <p:nvPr/>
            </p:nvSpPr>
            <p:spPr>
              <a:xfrm>
                <a:off x="4191446" y="2407433"/>
                <a:ext cx="528674"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5</a:t>
                </a:r>
                <a:endParaRPr lang="vi-VN" dirty="0">
                  <a:solidFill>
                    <a:srgbClr val="EC008C"/>
                  </a:solidFill>
                </a:endParaRPr>
              </a:p>
            </p:txBody>
          </p:sp>
          <p:sp>
            <p:nvSpPr>
              <p:cNvPr id="52" name="Hình Bầu dục 51">
                <a:extLst>
                  <a:ext uri="{FF2B5EF4-FFF2-40B4-BE49-F238E27FC236}">
                    <a16:creationId xmlns:a16="http://schemas.microsoft.com/office/drawing/2014/main" id="{5F7461CD-65FF-4747-4F98-074FEF8489A3}"/>
                  </a:ext>
                </a:extLst>
              </p:cNvPr>
              <p:cNvSpPr/>
              <p:nvPr/>
            </p:nvSpPr>
            <p:spPr>
              <a:xfrm>
                <a:off x="6114989" y="1731860"/>
                <a:ext cx="528674"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7</a:t>
                </a:r>
                <a:endParaRPr lang="vi-VN" dirty="0">
                  <a:solidFill>
                    <a:srgbClr val="EC008C"/>
                  </a:solidFill>
                </a:endParaRPr>
              </a:p>
            </p:txBody>
          </p:sp>
          <p:sp>
            <p:nvSpPr>
              <p:cNvPr id="53" name="Hình Bầu dục 52">
                <a:extLst>
                  <a:ext uri="{FF2B5EF4-FFF2-40B4-BE49-F238E27FC236}">
                    <a16:creationId xmlns:a16="http://schemas.microsoft.com/office/drawing/2014/main" id="{2B3A4FA2-485E-F2ED-203B-D0DDDF78C57A}"/>
                  </a:ext>
                </a:extLst>
              </p:cNvPr>
              <p:cNvSpPr/>
              <p:nvPr/>
            </p:nvSpPr>
            <p:spPr>
              <a:xfrm>
                <a:off x="5537300" y="3962547"/>
                <a:ext cx="528673"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8</a:t>
                </a:r>
                <a:endParaRPr lang="vi-VN" dirty="0">
                  <a:solidFill>
                    <a:srgbClr val="EC008C"/>
                  </a:solidFill>
                </a:endParaRPr>
              </a:p>
            </p:txBody>
          </p:sp>
          <p:cxnSp>
            <p:nvCxnSpPr>
              <p:cNvPr id="54" name="Đường kết nối Mũi tên Thẳng 53">
                <a:extLst>
                  <a:ext uri="{FF2B5EF4-FFF2-40B4-BE49-F238E27FC236}">
                    <a16:creationId xmlns:a16="http://schemas.microsoft.com/office/drawing/2014/main" id="{15084D1D-8E88-2592-73FA-146AC26138B5}"/>
                  </a:ext>
                </a:extLst>
              </p:cNvPr>
              <p:cNvCxnSpPr>
                <a:stCxn id="47" idx="2"/>
                <a:endCxn id="46" idx="7"/>
              </p:cNvCxnSpPr>
              <p:nvPr/>
            </p:nvCxnSpPr>
            <p:spPr>
              <a:xfrm flipH="1">
                <a:off x="3794322" y="1034539"/>
                <a:ext cx="825002" cy="28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Đường kết nối Mũi tên Thẳng 54">
                <a:extLst>
                  <a:ext uri="{FF2B5EF4-FFF2-40B4-BE49-F238E27FC236}">
                    <a16:creationId xmlns:a16="http://schemas.microsoft.com/office/drawing/2014/main" id="{818215D0-3915-9C49-29D3-CE8481449646}"/>
                  </a:ext>
                </a:extLst>
              </p:cNvPr>
              <p:cNvCxnSpPr>
                <a:cxnSpLocks/>
                <a:stCxn id="48" idx="7"/>
                <a:endCxn id="46" idx="3"/>
              </p:cNvCxnSpPr>
              <p:nvPr/>
            </p:nvCxnSpPr>
            <p:spPr>
              <a:xfrm flipV="1">
                <a:off x="2393079" y="1690872"/>
                <a:ext cx="1027414" cy="530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Đường kết nối Mũi tên Thẳng 55">
                <a:extLst>
                  <a:ext uri="{FF2B5EF4-FFF2-40B4-BE49-F238E27FC236}">
                    <a16:creationId xmlns:a16="http://schemas.microsoft.com/office/drawing/2014/main" id="{F34576B6-BDC2-EC6D-85B1-568E11FC5766}"/>
                  </a:ext>
                </a:extLst>
              </p:cNvPr>
              <p:cNvCxnSpPr>
                <a:cxnSpLocks/>
                <a:stCxn id="48" idx="5"/>
                <a:endCxn id="49" idx="2"/>
              </p:cNvCxnSpPr>
              <p:nvPr/>
            </p:nvCxnSpPr>
            <p:spPr>
              <a:xfrm>
                <a:off x="2393079" y="2593979"/>
                <a:ext cx="784832" cy="3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Đường kết nối Mũi tên Thẳng 56">
                <a:extLst>
                  <a:ext uri="{FF2B5EF4-FFF2-40B4-BE49-F238E27FC236}">
                    <a16:creationId xmlns:a16="http://schemas.microsoft.com/office/drawing/2014/main" id="{12B05598-34F3-D76C-31A4-B438179FC9C4}"/>
                  </a:ext>
                </a:extLst>
              </p:cNvPr>
              <p:cNvCxnSpPr>
                <a:cxnSpLocks/>
                <a:stCxn id="46" idx="4"/>
                <a:endCxn id="49" idx="0"/>
              </p:cNvCxnSpPr>
              <p:nvPr/>
            </p:nvCxnSpPr>
            <p:spPr>
              <a:xfrm flipH="1">
                <a:off x="3442248" y="1768141"/>
                <a:ext cx="165160" cy="56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Đường kết nối Mũi tên Thẳng 57">
                <a:extLst>
                  <a:ext uri="{FF2B5EF4-FFF2-40B4-BE49-F238E27FC236}">
                    <a16:creationId xmlns:a16="http://schemas.microsoft.com/office/drawing/2014/main" id="{A458A9A1-5ED4-2430-404E-C627978DD97F}"/>
                  </a:ext>
                </a:extLst>
              </p:cNvPr>
              <p:cNvCxnSpPr>
                <a:cxnSpLocks/>
                <a:stCxn id="51" idx="1"/>
                <a:endCxn id="46" idx="5"/>
              </p:cNvCxnSpPr>
              <p:nvPr/>
            </p:nvCxnSpPr>
            <p:spPr>
              <a:xfrm flipH="1" flipV="1">
                <a:off x="3794322" y="1690872"/>
                <a:ext cx="474546" cy="79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Đường kết nối Mũi tên Thẳng 58">
                <a:extLst>
                  <a:ext uri="{FF2B5EF4-FFF2-40B4-BE49-F238E27FC236}">
                    <a16:creationId xmlns:a16="http://schemas.microsoft.com/office/drawing/2014/main" id="{E5700507-92B9-4793-0C90-EC7FA722D121}"/>
                  </a:ext>
                </a:extLst>
              </p:cNvPr>
              <p:cNvCxnSpPr>
                <a:cxnSpLocks/>
                <a:stCxn id="49" idx="3"/>
                <a:endCxn id="50" idx="1"/>
              </p:cNvCxnSpPr>
              <p:nvPr/>
            </p:nvCxnSpPr>
            <p:spPr>
              <a:xfrm flipH="1">
                <a:off x="3043005" y="2783828"/>
                <a:ext cx="212328" cy="118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59">
                <a:extLst>
                  <a:ext uri="{FF2B5EF4-FFF2-40B4-BE49-F238E27FC236}">
                    <a16:creationId xmlns:a16="http://schemas.microsoft.com/office/drawing/2014/main" id="{6C3BEA5E-BE62-4AD5-DB7E-369969FD47A1}"/>
                  </a:ext>
                </a:extLst>
              </p:cNvPr>
              <p:cNvCxnSpPr>
                <a:cxnSpLocks/>
                <a:stCxn id="50" idx="0"/>
                <a:endCxn id="51" idx="3"/>
              </p:cNvCxnSpPr>
              <p:nvPr/>
            </p:nvCxnSpPr>
            <p:spPr>
              <a:xfrm flipV="1">
                <a:off x="3229919" y="2857794"/>
                <a:ext cx="1038949" cy="1030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Đường kết nối Mũi tên Thẳng 60">
                <a:extLst>
                  <a:ext uri="{FF2B5EF4-FFF2-40B4-BE49-F238E27FC236}">
                    <a16:creationId xmlns:a16="http://schemas.microsoft.com/office/drawing/2014/main" id="{735B5A23-7649-1607-581C-16B10A352F7A}"/>
                  </a:ext>
                </a:extLst>
              </p:cNvPr>
              <p:cNvCxnSpPr>
                <a:cxnSpLocks/>
                <a:stCxn id="51" idx="7"/>
                <a:endCxn id="52" idx="2"/>
              </p:cNvCxnSpPr>
              <p:nvPr/>
            </p:nvCxnSpPr>
            <p:spPr>
              <a:xfrm flipV="1">
                <a:off x="4642697" y="1995675"/>
                <a:ext cx="1472292" cy="48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Đường kết nối Mũi tên Thẳng 61">
                <a:extLst>
                  <a:ext uri="{FF2B5EF4-FFF2-40B4-BE49-F238E27FC236}">
                    <a16:creationId xmlns:a16="http://schemas.microsoft.com/office/drawing/2014/main" id="{6FCBF287-8C2B-70D6-2D48-5C17EBD3B181}"/>
                  </a:ext>
                </a:extLst>
              </p:cNvPr>
              <p:cNvCxnSpPr>
                <a:cxnSpLocks/>
                <a:stCxn id="52" idx="3"/>
                <a:endCxn id="50" idx="7"/>
              </p:cNvCxnSpPr>
              <p:nvPr/>
            </p:nvCxnSpPr>
            <p:spPr>
              <a:xfrm flipH="1">
                <a:off x="3416834" y="2182221"/>
                <a:ext cx="2775578" cy="1783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Đường kết nối Mũi tên Thẳng 62">
                <a:extLst>
                  <a:ext uri="{FF2B5EF4-FFF2-40B4-BE49-F238E27FC236}">
                    <a16:creationId xmlns:a16="http://schemas.microsoft.com/office/drawing/2014/main" id="{CD3F43FA-AA0C-70D4-0B4C-B9B9AF015CF3}"/>
                  </a:ext>
                </a:extLst>
              </p:cNvPr>
              <p:cNvCxnSpPr>
                <a:cxnSpLocks/>
                <a:stCxn id="50" idx="6"/>
                <a:endCxn id="53" idx="2"/>
              </p:cNvCxnSpPr>
              <p:nvPr/>
            </p:nvCxnSpPr>
            <p:spPr>
              <a:xfrm>
                <a:off x="3494255" y="4152396"/>
                <a:ext cx="2043045" cy="73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4" name="Đường kết nối Mũi tên Thẳng 383">
                <a:extLst>
                  <a:ext uri="{FF2B5EF4-FFF2-40B4-BE49-F238E27FC236}">
                    <a16:creationId xmlns:a16="http://schemas.microsoft.com/office/drawing/2014/main" id="{97B22235-FAD0-BF56-B10A-8F598C67C262}"/>
                  </a:ext>
                </a:extLst>
              </p:cNvPr>
              <p:cNvCxnSpPr>
                <a:cxnSpLocks/>
                <a:stCxn id="53" idx="7"/>
                <a:endCxn id="52" idx="4"/>
              </p:cNvCxnSpPr>
              <p:nvPr/>
            </p:nvCxnSpPr>
            <p:spPr>
              <a:xfrm flipV="1">
                <a:off x="5988551" y="2259490"/>
                <a:ext cx="390775" cy="1780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5" name="Đường kết nối Mũi tên Thẳng 384">
                <a:extLst>
                  <a:ext uri="{FF2B5EF4-FFF2-40B4-BE49-F238E27FC236}">
                    <a16:creationId xmlns:a16="http://schemas.microsoft.com/office/drawing/2014/main" id="{9856BF46-3976-F0B1-397A-12743A295AE3}"/>
                  </a:ext>
                </a:extLst>
              </p:cNvPr>
              <p:cNvCxnSpPr>
                <a:cxnSpLocks/>
                <a:stCxn id="51" idx="5"/>
                <a:endCxn id="53" idx="1"/>
              </p:cNvCxnSpPr>
              <p:nvPr/>
            </p:nvCxnSpPr>
            <p:spPr>
              <a:xfrm>
                <a:off x="4642697" y="2857795"/>
                <a:ext cx="972026" cy="1182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4" name="Hộp Văn bản 33">
              <a:extLst>
                <a:ext uri="{FF2B5EF4-FFF2-40B4-BE49-F238E27FC236}">
                  <a16:creationId xmlns:a16="http://schemas.microsoft.com/office/drawing/2014/main" id="{1CB7BB7D-3B11-46C9-432D-88A9F356CE85}"/>
                </a:ext>
              </a:extLst>
            </p:cNvPr>
            <p:cNvSpPr txBox="1"/>
            <p:nvPr/>
          </p:nvSpPr>
          <p:spPr>
            <a:xfrm>
              <a:off x="5072724" y="1864050"/>
              <a:ext cx="175106" cy="261610"/>
            </a:xfrm>
            <a:prstGeom prst="rect">
              <a:avLst/>
            </a:prstGeom>
            <a:noFill/>
          </p:spPr>
          <p:txBody>
            <a:bodyPr wrap="square" rtlCol="0">
              <a:spAutoFit/>
            </a:bodyPr>
            <a:lstStyle/>
            <a:p>
              <a:r>
                <a:rPr lang="en-US" sz="1100" dirty="0">
                  <a:solidFill>
                    <a:schemeClr val="bg1"/>
                  </a:solidFill>
                </a:rPr>
                <a:t>4</a:t>
              </a:r>
              <a:endParaRPr lang="vi-VN" dirty="0">
                <a:solidFill>
                  <a:schemeClr val="bg1"/>
                </a:solidFill>
              </a:endParaRPr>
            </a:p>
          </p:txBody>
        </p:sp>
        <p:sp>
          <p:nvSpPr>
            <p:cNvPr id="35" name="Hộp Văn bản 34">
              <a:extLst>
                <a:ext uri="{FF2B5EF4-FFF2-40B4-BE49-F238E27FC236}">
                  <a16:creationId xmlns:a16="http://schemas.microsoft.com/office/drawing/2014/main" id="{A6C903B3-B03F-B8B4-1134-1F05A0BB8BA0}"/>
                </a:ext>
              </a:extLst>
            </p:cNvPr>
            <p:cNvSpPr txBox="1"/>
            <p:nvPr/>
          </p:nvSpPr>
          <p:spPr>
            <a:xfrm>
              <a:off x="3956947" y="2418222"/>
              <a:ext cx="175106" cy="261610"/>
            </a:xfrm>
            <a:prstGeom prst="rect">
              <a:avLst/>
            </a:prstGeom>
            <a:noFill/>
          </p:spPr>
          <p:txBody>
            <a:bodyPr wrap="square" rtlCol="0">
              <a:spAutoFit/>
            </a:bodyPr>
            <a:lstStyle/>
            <a:p>
              <a:r>
                <a:rPr lang="en-US" sz="1100" dirty="0">
                  <a:solidFill>
                    <a:schemeClr val="bg1"/>
                  </a:solidFill>
                </a:rPr>
                <a:t>2</a:t>
              </a:r>
              <a:endParaRPr lang="vi-VN" dirty="0">
                <a:solidFill>
                  <a:schemeClr val="bg1"/>
                </a:solidFill>
              </a:endParaRPr>
            </a:p>
          </p:txBody>
        </p:sp>
        <p:sp>
          <p:nvSpPr>
            <p:cNvPr id="36" name="Hộp Văn bản 35">
              <a:extLst>
                <a:ext uri="{FF2B5EF4-FFF2-40B4-BE49-F238E27FC236}">
                  <a16:creationId xmlns:a16="http://schemas.microsoft.com/office/drawing/2014/main" id="{4E8C09C1-969E-7E23-D823-4706960133F3}"/>
                </a:ext>
              </a:extLst>
            </p:cNvPr>
            <p:cNvSpPr txBox="1"/>
            <p:nvPr/>
          </p:nvSpPr>
          <p:spPr>
            <a:xfrm>
              <a:off x="4456817" y="2515855"/>
              <a:ext cx="175106" cy="261610"/>
            </a:xfrm>
            <a:prstGeom prst="rect">
              <a:avLst/>
            </a:prstGeom>
            <a:noFill/>
          </p:spPr>
          <p:txBody>
            <a:bodyPr wrap="square" rtlCol="0">
              <a:spAutoFit/>
            </a:bodyPr>
            <a:lstStyle/>
            <a:p>
              <a:r>
                <a:rPr lang="en-US" sz="1100" dirty="0">
                  <a:solidFill>
                    <a:schemeClr val="bg1"/>
                  </a:solidFill>
                </a:rPr>
                <a:t>2</a:t>
              </a:r>
              <a:endParaRPr lang="vi-VN" dirty="0">
                <a:solidFill>
                  <a:schemeClr val="bg1"/>
                </a:solidFill>
              </a:endParaRPr>
            </a:p>
          </p:txBody>
        </p:sp>
        <p:sp>
          <p:nvSpPr>
            <p:cNvPr id="37" name="Hộp Văn bản 36">
              <a:extLst>
                <a:ext uri="{FF2B5EF4-FFF2-40B4-BE49-F238E27FC236}">
                  <a16:creationId xmlns:a16="http://schemas.microsoft.com/office/drawing/2014/main" id="{C1108787-5595-85DC-1596-3B2D2112EDF0}"/>
                </a:ext>
              </a:extLst>
            </p:cNvPr>
            <p:cNvSpPr txBox="1"/>
            <p:nvPr/>
          </p:nvSpPr>
          <p:spPr>
            <a:xfrm>
              <a:off x="3970095" y="2826213"/>
              <a:ext cx="175106" cy="261610"/>
            </a:xfrm>
            <a:prstGeom prst="rect">
              <a:avLst/>
            </a:prstGeom>
            <a:noFill/>
          </p:spPr>
          <p:txBody>
            <a:bodyPr wrap="square" rtlCol="0">
              <a:spAutoFit/>
            </a:bodyPr>
            <a:lstStyle/>
            <a:p>
              <a:r>
                <a:rPr lang="en-US" sz="1100" dirty="0">
                  <a:solidFill>
                    <a:schemeClr val="bg1"/>
                  </a:solidFill>
                </a:rPr>
                <a:t>3</a:t>
              </a:r>
              <a:endParaRPr lang="vi-VN" dirty="0">
                <a:solidFill>
                  <a:schemeClr val="bg1"/>
                </a:solidFill>
              </a:endParaRPr>
            </a:p>
          </p:txBody>
        </p:sp>
        <p:sp>
          <p:nvSpPr>
            <p:cNvPr id="38" name="Hộp Văn bản 37">
              <a:extLst>
                <a:ext uri="{FF2B5EF4-FFF2-40B4-BE49-F238E27FC236}">
                  <a16:creationId xmlns:a16="http://schemas.microsoft.com/office/drawing/2014/main" id="{184E36AD-F0C1-4F41-706F-B251D55C0E68}"/>
                </a:ext>
              </a:extLst>
            </p:cNvPr>
            <p:cNvSpPr txBox="1"/>
            <p:nvPr/>
          </p:nvSpPr>
          <p:spPr>
            <a:xfrm>
              <a:off x="4956687" y="2531819"/>
              <a:ext cx="175106" cy="261610"/>
            </a:xfrm>
            <a:prstGeom prst="rect">
              <a:avLst/>
            </a:prstGeom>
            <a:noFill/>
          </p:spPr>
          <p:txBody>
            <a:bodyPr wrap="square" rtlCol="0">
              <a:spAutoFit/>
            </a:bodyPr>
            <a:lstStyle/>
            <a:p>
              <a:r>
                <a:rPr lang="en-US" sz="1100" dirty="0">
                  <a:solidFill>
                    <a:schemeClr val="bg1"/>
                  </a:solidFill>
                </a:rPr>
                <a:t>9</a:t>
              </a:r>
              <a:endParaRPr lang="vi-VN" dirty="0">
                <a:solidFill>
                  <a:schemeClr val="bg1"/>
                </a:solidFill>
              </a:endParaRPr>
            </a:p>
          </p:txBody>
        </p:sp>
        <p:sp>
          <p:nvSpPr>
            <p:cNvPr id="39" name="Hộp Văn bản 38">
              <a:extLst>
                <a:ext uri="{FF2B5EF4-FFF2-40B4-BE49-F238E27FC236}">
                  <a16:creationId xmlns:a16="http://schemas.microsoft.com/office/drawing/2014/main" id="{1B193B8C-C4B9-A1E8-FD49-A26D43315BA8}"/>
                </a:ext>
              </a:extLst>
            </p:cNvPr>
            <p:cNvSpPr txBox="1"/>
            <p:nvPr/>
          </p:nvSpPr>
          <p:spPr>
            <a:xfrm>
              <a:off x="5870346" y="2606715"/>
              <a:ext cx="175106" cy="261610"/>
            </a:xfrm>
            <a:prstGeom prst="rect">
              <a:avLst/>
            </a:prstGeom>
            <a:noFill/>
          </p:spPr>
          <p:txBody>
            <a:bodyPr wrap="square" rtlCol="0">
              <a:spAutoFit/>
            </a:bodyPr>
            <a:lstStyle/>
            <a:p>
              <a:r>
                <a:rPr lang="en-US" sz="1100" dirty="0">
                  <a:solidFill>
                    <a:schemeClr val="bg1"/>
                  </a:solidFill>
                </a:rPr>
                <a:t>2</a:t>
              </a:r>
              <a:endParaRPr lang="vi-VN" dirty="0">
                <a:solidFill>
                  <a:schemeClr val="bg1"/>
                </a:solidFill>
              </a:endParaRPr>
            </a:p>
          </p:txBody>
        </p:sp>
        <p:sp>
          <p:nvSpPr>
            <p:cNvPr id="40" name="Hộp Văn bản 39">
              <a:extLst>
                <a:ext uri="{FF2B5EF4-FFF2-40B4-BE49-F238E27FC236}">
                  <a16:creationId xmlns:a16="http://schemas.microsoft.com/office/drawing/2014/main" id="{7B64B533-B9F9-39E3-2794-F1FD6C2D868C}"/>
                </a:ext>
              </a:extLst>
            </p:cNvPr>
            <p:cNvSpPr txBox="1"/>
            <p:nvPr/>
          </p:nvSpPr>
          <p:spPr>
            <a:xfrm>
              <a:off x="4648363" y="3354187"/>
              <a:ext cx="175106" cy="261610"/>
            </a:xfrm>
            <a:prstGeom prst="rect">
              <a:avLst/>
            </a:prstGeom>
            <a:noFill/>
          </p:spPr>
          <p:txBody>
            <a:bodyPr wrap="square" rtlCol="0">
              <a:spAutoFit/>
            </a:bodyPr>
            <a:lstStyle/>
            <a:p>
              <a:r>
                <a:rPr lang="en-US" sz="1100" dirty="0">
                  <a:solidFill>
                    <a:schemeClr val="bg1"/>
                  </a:solidFill>
                </a:rPr>
                <a:t>1</a:t>
              </a:r>
              <a:endParaRPr lang="vi-VN" dirty="0">
                <a:solidFill>
                  <a:schemeClr val="bg1"/>
                </a:solidFill>
              </a:endParaRPr>
            </a:p>
          </p:txBody>
        </p:sp>
        <p:sp>
          <p:nvSpPr>
            <p:cNvPr id="41" name="Hộp Văn bản 40">
              <a:extLst>
                <a:ext uri="{FF2B5EF4-FFF2-40B4-BE49-F238E27FC236}">
                  <a16:creationId xmlns:a16="http://schemas.microsoft.com/office/drawing/2014/main" id="{AD82C3ED-412F-8579-A303-7855B4D14848}"/>
                </a:ext>
              </a:extLst>
            </p:cNvPr>
            <p:cNvSpPr txBox="1"/>
            <p:nvPr/>
          </p:nvSpPr>
          <p:spPr>
            <a:xfrm>
              <a:off x="5613174" y="3080513"/>
              <a:ext cx="175106" cy="261610"/>
            </a:xfrm>
            <a:prstGeom prst="rect">
              <a:avLst/>
            </a:prstGeom>
            <a:noFill/>
          </p:spPr>
          <p:txBody>
            <a:bodyPr wrap="square" rtlCol="0">
              <a:spAutoFit/>
            </a:bodyPr>
            <a:lstStyle/>
            <a:p>
              <a:r>
                <a:rPr lang="en-US" sz="1100" dirty="0">
                  <a:solidFill>
                    <a:schemeClr val="bg1"/>
                  </a:solidFill>
                </a:rPr>
                <a:t>1</a:t>
              </a:r>
              <a:endParaRPr lang="vi-VN" dirty="0">
                <a:solidFill>
                  <a:schemeClr val="bg1"/>
                </a:solidFill>
              </a:endParaRPr>
            </a:p>
          </p:txBody>
        </p:sp>
        <p:sp>
          <p:nvSpPr>
            <p:cNvPr id="42" name="Hộp Văn bản 41">
              <a:extLst>
                <a:ext uri="{FF2B5EF4-FFF2-40B4-BE49-F238E27FC236}">
                  <a16:creationId xmlns:a16="http://schemas.microsoft.com/office/drawing/2014/main" id="{856EE0F7-7B77-FC01-FA52-A83DE13AAFD8}"/>
                </a:ext>
              </a:extLst>
            </p:cNvPr>
            <p:cNvSpPr txBox="1"/>
            <p:nvPr/>
          </p:nvSpPr>
          <p:spPr>
            <a:xfrm>
              <a:off x="5700727" y="3556280"/>
              <a:ext cx="175106" cy="261610"/>
            </a:xfrm>
            <a:prstGeom prst="rect">
              <a:avLst/>
            </a:prstGeom>
            <a:noFill/>
          </p:spPr>
          <p:txBody>
            <a:bodyPr wrap="square" rtlCol="0">
              <a:spAutoFit/>
            </a:bodyPr>
            <a:lstStyle/>
            <a:p>
              <a:r>
                <a:rPr lang="en-US" sz="1100" dirty="0">
                  <a:solidFill>
                    <a:schemeClr val="bg1"/>
                  </a:solidFill>
                </a:rPr>
                <a:t>3</a:t>
              </a:r>
              <a:endParaRPr lang="vi-VN" dirty="0">
                <a:solidFill>
                  <a:schemeClr val="bg1"/>
                </a:solidFill>
              </a:endParaRPr>
            </a:p>
          </p:txBody>
        </p:sp>
        <p:sp>
          <p:nvSpPr>
            <p:cNvPr id="43" name="Hộp Văn bản 42">
              <a:extLst>
                <a:ext uri="{FF2B5EF4-FFF2-40B4-BE49-F238E27FC236}">
                  <a16:creationId xmlns:a16="http://schemas.microsoft.com/office/drawing/2014/main" id="{4B543C48-0EBE-DBE9-BBA7-40B177001B5D}"/>
                </a:ext>
              </a:extLst>
            </p:cNvPr>
            <p:cNvSpPr txBox="1"/>
            <p:nvPr/>
          </p:nvSpPr>
          <p:spPr>
            <a:xfrm>
              <a:off x="6458171" y="3270100"/>
              <a:ext cx="175106" cy="261610"/>
            </a:xfrm>
            <a:prstGeom prst="rect">
              <a:avLst/>
            </a:prstGeom>
            <a:noFill/>
          </p:spPr>
          <p:txBody>
            <a:bodyPr wrap="square" rtlCol="0">
              <a:spAutoFit/>
            </a:bodyPr>
            <a:lstStyle/>
            <a:p>
              <a:r>
                <a:rPr lang="en-US" sz="1100" dirty="0">
                  <a:solidFill>
                    <a:schemeClr val="bg1"/>
                  </a:solidFill>
                </a:rPr>
                <a:t>3</a:t>
              </a:r>
              <a:endParaRPr lang="vi-VN" dirty="0">
                <a:solidFill>
                  <a:schemeClr val="bg1"/>
                </a:solidFill>
              </a:endParaRPr>
            </a:p>
          </p:txBody>
        </p:sp>
        <p:sp>
          <p:nvSpPr>
            <p:cNvPr id="44" name="Hộp Văn bản 43">
              <a:extLst>
                <a:ext uri="{FF2B5EF4-FFF2-40B4-BE49-F238E27FC236}">
                  <a16:creationId xmlns:a16="http://schemas.microsoft.com/office/drawing/2014/main" id="{365FA5C3-3B4C-5831-A6EE-8BA002E9F679}"/>
                </a:ext>
              </a:extLst>
            </p:cNvPr>
            <p:cNvSpPr txBox="1"/>
            <p:nvPr/>
          </p:nvSpPr>
          <p:spPr>
            <a:xfrm>
              <a:off x="5259595" y="3913316"/>
              <a:ext cx="175106" cy="261610"/>
            </a:xfrm>
            <a:prstGeom prst="rect">
              <a:avLst/>
            </a:prstGeom>
            <a:noFill/>
          </p:spPr>
          <p:txBody>
            <a:bodyPr wrap="square" rtlCol="0">
              <a:spAutoFit/>
            </a:bodyPr>
            <a:lstStyle/>
            <a:p>
              <a:r>
                <a:rPr lang="en-US" sz="1100" dirty="0">
                  <a:solidFill>
                    <a:schemeClr val="bg1"/>
                  </a:solidFill>
                </a:rPr>
                <a:t>2</a:t>
              </a:r>
              <a:endParaRPr lang="vi-VN" dirty="0">
                <a:solidFill>
                  <a:schemeClr val="bg1"/>
                </a:solidFill>
              </a:endParaRPr>
            </a:p>
          </p:txBody>
        </p:sp>
        <p:sp>
          <p:nvSpPr>
            <p:cNvPr id="45" name="Hộp Văn bản 44">
              <a:extLst>
                <a:ext uri="{FF2B5EF4-FFF2-40B4-BE49-F238E27FC236}">
                  <a16:creationId xmlns:a16="http://schemas.microsoft.com/office/drawing/2014/main" id="{18C5C1D5-8491-3C80-2958-AD4E226411F0}"/>
                </a:ext>
              </a:extLst>
            </p:cNvPr>
            <p:cNvSpPr txBox="1"/>
            <p:nvPr/>
          </p:nvSpPr>
          <p:spPr>
            <a:xfrm>
              <a:off x="4100382" y="3418958"/>
              <a:ext cx="542755" cy="261610"/>
            </a:xfrm>
            <a:prstGeom prst="rect">
              <a:avLst/>
            </a:prstGeom>
            <a:noFill/>
          </p:spPr>
          <p:txBody>
            <a:bodyPr wrap="square" rtlCol="0">
              <a:spAutoFit/>
            </a:bodyPr>
            <a:lstStyle/>
            <a:p>
              <a:r>
                <a:rPr lang="en-US" sz="1100" dirty="0">
                  <a:solidFill>
                    <a:schemeClr val="bg1"/>
                  </a:solidFill>
                </a:rPr>
                <a:t>10</a:t>
              </a:r>
              <a:endParaRPr lang="vi-VN" dirty="0">
                <a:solidFill>
                  <a:schemeClr val="bg1"/>
                </a:solidFill>
              </a:endParaRPr>
            </a:p>
          </p:txBody>
        </p:sp>
      </p:grpSp>
    </p:spTree>
    <p:extLst>
      <p:ext uri="{BB962C8B-B14F-4D97-AF65-F5344CB8AC3E}">
        <p14:creationId xmlns:p14="http://schemas.microsoft.com/office/powerpoint/2010/main" val="1379583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CÁCH BIỂU DIỄN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668937" y="-427934"/>
            <a:ext cx="3738102" cy="7212024"/>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US" sz="4000" dirty="0"/>
              <a:t>MA TRẬN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15877" y="1305482"/>
            <a:ext cx="6590950" cy="491259"/>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Xét</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đồ</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thị</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sau</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p:txBody>
      </p:sp>
      <p:grpSp>
        <p:nvGrpSpPr>
          <p:cNvPr id="32" name="Nhóm 31">
            <a:extLst>
              <a:ext uri="{FF2B5EF4-FFF2-40B4-BE49-F238E27FC236}">
                <a16:creationId xmlns:a16="http://schemas.microsoft.com/office/drawing/2014/main" id="{1ED294D5-4953-3A77-C3FE-483E06CD86C1}"/>
              </a:ext>
            </a:extLst>
          </p:cNvPr>
          <p:cNvGrpSpPr/>
          <p:nvPr/>
        </p:nvGrpSpPr>
        <p:grpSpPr>
          <a:xfrm>
            <a:off x="6187539" y="1993191"/>
            <a:ext cx="2761180" cy="2096575"/>
            <a:chOff x="3460147" y="1801917"/>
            <a:chExt cx="3529247" cy="2506651"/>
          </a:xfrm>
        </p:grpSpPr>
        <p:grpSp>
          <p:nvGrpSpPr>
            <p:cNvPr id="34" name="Nhóm 33">
              <a:extLst>
                <a:ext uri="{FF2B5EF4-FFF2-40B4-BE49-F238E27FC236}">
                  <a16:creationId xmlns:a16="http://schemas.microsoft.com/office/drawing/2014/main" id="{DFD3B155-F428-BA05-2EEC-6EBA03A65DCB}"/>
                </a:ext>
              </a:extLst>
            </p:cNvPr>
            <p:cNvGrpSpPr/>
            <p:nvPr/>
          </p:nvGrpSpPr>
          <p:grpSpPr>
            <a:xfrm>
              <a:off x="3460147" y="1801917"/>
              <a:ext cx="3529247" cy="2506651"/>
              <a:chOff x="1941828" y="770724"/>
              <a:chExt cx="4701835" cy="3719454"/>
            </a:xfrm>
          </p:grpSpPr>
          <p:sp>
            <p:nvSpPr>
              <p:cNvPr id="47" name="Hình Bầu dục 46">
                <a:extLst>
                  <a:ext uri="{FF2B5EF4-FFF2-40B4-BE49-F238E27FC236}">
                    <a16:creationId xmlns:a16="http://schemas.microsoft.com/office/drawing/2014/main" id="{A9D55BF0-B14D-DEAA-8293-4F2CE9434F84}"/>
                  </a:ext>
                </a:extLst>
              </p:cNvPr>
              <p:cNvSpPr/>
              <p:nvPr/>
            </p:nvSpPr>
            <p:spPr>
              <a:xfrm>
                <a:off x="3343071" y="1240511"/>
                <a:ext cx="528673"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2</a:t>
                </a:r>
                <a:endParaRPr lang="vi-VN" dirty="0">
                  <a:solidFill>
                    <a:srgbClr val="EC008C"/>
                  </a:solidFill>
                </a:endParaRPr>
              </a:p>
            </p:txBody>
          </p:sp>
          <p:sp>
            <p:nvSpPr>
              <p:cNvPr id="48" name="Hình Bầu dục 47">
                <a:extLst>
                  <a:ext uri="{FF2B5EF4-FFF2-40B4-BE49-F238E27FC236}">
                    <a16:creationId xmlns:a16="http://schemas.microsoft.com/office/drawing/2014/main" id="{110AF01D-5D7C-E2DC-DA7F-BC637431A82F}"/>
                  </a:ext>
                </a:extLst>
              </p:cNvPr>
              <p:cNvSpPr/>
              <p:nvPr/>
            </p:nvSpPr>
            <p:spPr>
              <a:xfrm>
                <a:off x="4619324" y="770724"/>
                <a:ext cx="528674"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4</a:t>
                </a:r>
                <a:endParaRPr lang="vi-VN" dirty="0">
                  <a:solidFill>
                    <a:srgbClr val="EC008C"/>
                  </a:solidFill>
                </a:endParaRPr>
              </a:p>
            </p:txBody>
          </p:sp>
          <p:sp>
            <p:nvSpPr>
              <p:cNvPr id="49" name="Hình Bầu dục 48">
                <a:extLst>
                  <a:ext uri="{FF2B5EF4-FFF2-40B4-BE49-F238E27FC236}">
                    <a16:creationId xmlns:a16="http://schemas.microsoft.com/office/drawing/2014/main" id="{25C9A2E9-C22C-5B3D-9044-744786437672}"/>
                  </a:ext>
                </a:extLst>
              </p:cNvPr>
              <p:cNvSpPr/>
              <p:nvPr/>
            </p:nvSpPr>
            <p:spPr>
              <a:xfrm>
                <a:off x="1941828" y="2143618"/>
                <a:ext cx="528674"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1</a:t>
                </a:r>
                <a:endParaRPr lang="vi-VN" dirty="0">
                  <a:solidFill>
                    <a:srgbClr val="EC008C"/>
                  </a:solidFill>
                </a:endParaRPr>
              </a:p>
            </p:txBody>
          </p:sp>
          <p:sp>
            <p:nvSpPr>
              <p:cNvPr id="50" name="Hình Bầu dục 49">
                <a:extLst>
                  <a:ext uri="{FF2B5EF4-FFF2-40B4-BE49-F238E27FC236}">
                    <a16:creationId xmlns:a16="http://schemas.microsoft.com/office/drawing/2014/main" id="{22FC6EC7-D9BE-E0D2-912D-BAA99A3D5644}"/>
                  </a:ext>
                </a:extLst>
              </p:cNvPr>
              <p:cNvSpPr/>
              <p:nvPr/>
            </p:nvSpPr>
            <p:spPr>
              <a:xfrm>
                <a:off x="3177911" y="2333467"/>
                <a:ext cx="528674"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3</a:t>
                </a:r>
                <a:endParaRPr lang="vi-VN" dirty="0">
                  <a:solidFill>
                    <a:srgbClr val="EC008C"/>
                  </a:solidFill>
                </a:endParaRPr>
              </a:p>
            </p:txBody>
          </p:sp>
          <p:sp>
            <p:nvSpPr>
              <p:cNvPr id="51" name="Hình Bầu dục 50">
                <a:extLst>
                  <a:ext uri="{FF2B5EF4-FFF2-40B4-BE49-F238E27FC236}">
                    <a16:creationId xmlns:a16="http://schemas.microsoft.com/office/drawing/2014/main" id="{A56440D0-AA60-48CC-AB3E-1BE6CDE21D87}"/>
                  </a:ext>
                </a:extLst>
              </p:cNvPr>
              <p:cNvSpPr/>
              <p:nvPr/>
            </p:nvSpPr>
            <p:spPr>
              <a:xfrm>
                <a:off x="2965582" y="3888580"/>
                <a:ext cx="528673"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6</a:t>
                </a:r>
                <a:endParaRPr lang="vi-VN" dirty="0">
                  <a:solidFill>
                    <a:srgbClr val="EC008C"/>
                  </a:solidFill>
                </a:endParaRPr>
              </a:p>
            </p:txBody>
          </p:sp>
          <p:sp>
            <p:nvSpPr>
              <p:cNvPr id="52" name="Hình Bầu dục 51">
                <a:extLst>
                  <a:ext uri="{FF2B5EF4-FFF2-40B4-BE49-F238E27FC236}">
                    <a16:creationId xmlns:a16="http://schemas.microsoft.com/office/drawing/2014/main" id="{F8233A0B-05D3-5278-18CE-53695D561CF6}"/>
                  </a:ext>
                </a:extLst>
              </p:cNvPr>
              <p:cNvSpPr/>
              <p:nvPr/>
            </p:nvSpPr>
            <p:spPr>
              <a:xfrm>
                <a:off x="4191446" y="2407433"/>
                <a:ext cx="528674"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5</a:t>
                </a:r>
                <a:endParaRPr lang="vi-VN" dirty="0">
                  <a:solidFill>
                    <a:srgbClr val="EC008C"/>
                  </a:solidFill>
                </a:endParaRPr>
              </a:p>
            </p:txBody>
          </p:sp>
          <p:sp>
            <p:nvSpPr>
              <p:cNvPr id="53" name="Hình Bầu dục 52">
                <a:extLst>
                  <a:ext uri="{FF2B5EF4-FFF2-40B4-BE49-F238E27FC236}">
                    <a16:creationId xmlns:a16="http://schemas.microsoft.com/office/drawing/2014/main" id="{B0F485D9-D6D9-A615-F029-996029FE101B}"/>
                  </a:ext>
                </a:extLst>
              </p:cNvPr>
              <p:cNvSpPr/>
              <p:nvPr/>
            </p:nvSpPr>
            <p:spPr>
              <a:xfrm>
                <a:off x="6114989" y="1731860"/>
                <a:ext cx="528674"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7</a:t>
                </a:r>
                <a:endParaRPr lang="vi-VN" dirty="0">
                  <a:solidFill>
                    <a:srgbClr val="EC008C"/>
                  </a:solidFill>
                </a:endParaRPr>
              </a:p>
            </p:txBody>
          </p:sp>
          <p:sp>
            <p:nvSpPr>
              <p:cNvPr id="54" name="Hình Bầu dục 53">
                <a:extLst>
                  <a:ext uri="{FF2B5EF4-FFF2-40B4-BE49-F238E27FC236}">
                    <a16:creationId xmlns:a16="http://schemas.microsoft.com/office/drawing/2014/main" id="{7C30F8D2-B1B5-95BB-0D65-86531159A681}"/>
                  </a:ext>
                </a:extLst>
              </p:cNvPr>
              <p:cNvSpPr/>
              <p:nvPr/>
            </p:nvSpPr>
            <p:spPr>
              <a:xfrm>
                <a:off x="5537300" y="3962547"/>
                <a:ext cx="528673" cy="52763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8</a:t>
                </a:r>
                <a:endParaRPr lang="vi-VN" dirty="0">
                  <a:solidFill>
                    <a:srgbClr val="EC008C"/>
                  </a:solidFill>
                </a:endParaRPr>
              </a:p>
            </p:txBody>
          </p:sp>
          <p:cxnSp>
            <p:nvCxnSpPr>
              <p:cNvPr id="55" name="Đường kết nối Mũi tên Thẳng 54">
                <a:extLst>
                  <a:ext uri="{FF2B5EF4-FFF2-40B4-BE49-F238E27FC236}">
                    <a16:creationId xmlns:a16="http://schemas.microsoft.com/office/drawing/2014/main" id="{2609A775-38C6-1D19-2975-68F1ADE2CE2B}"/>
                  </a:ext>
                </a:extLst>
              </p:cNvPr>
              <p:cNvCxnSpPr>
                <a:stCxn id="48" idx="2"/>
                <a:endCxn id="47" idx="7"/>
              </p:cNvCxnSpPr>
              <p:nvPr/>
            </p:nvCxnSpPr>
            <p:spPr>
              <a:xfrm flipH="1">
                <a:off x="3794322" y="1034539"/>
                <a:ext cx="825002" cy="28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Đường kết nối Mũi tên Thẳng 55">
                <a:extLst>
                  <a:ext uri="{FF2B5EF4-FFF2-40B4-BE49-F238E27FC236}">
                    <a16:creationId xmlns:a16="http://schemas.microsoft.com/office/drawing/2014/main" id="{27D9D537-D967-3247-8F8E-6D063042D6A4}"/>
                  </a:ext>
                </a:extLst>
              </p:cNvPr>
              <p:cNvCxnSpPr>
                <a:cxnSpLocks/>
                <a:stCxn id="49" idx="7"/>
                <a:endCxn id="47" idx="3"/>
              </p:cNvCxnSpPr>
              <p:nvPr/>
            </p:nvCxnSpPr>
            <p:spPr>
              <a:xfrm flipV="1">
                <a:off x="2393079" y="1690872"/>
                <a:ext cx="1027414" cy="530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Đường kết nối Mũi tên Thẳng 56">
                <a:extLst>
                  <a:ext uri="{FF2B5EF4-FFF2-40B4-BE49-F238E27FC236}">
                    <a16:creationId xmlns:a16="http://schemas.microsoft.com/office/drawing/2014/main" id="{EDBE9457-16A8-6F63-6360-85AAF5EA1E4B}"/>
                  </a:ext>
                </a:extLst>
              </p:cNvPr>
              <p:cNvCxnSpPr>
                <a:cxnSpLocks/>
                <a:stCxn id="49" idx="5"/>
                <a:endCxn id="50" idx="2"/>
              </p:cNvCxnSpPr>
              <p:nvPr/>
            </p:nvCxnSpPr>
            <p:spPr>
              <a:xfrm>
                <a:off x="2393079" y="2593979"/>
                <a:ext cx="784832" cy="3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Đường kết nối Mũi tên Thẳng 57">
                <a:extLst>
                  <a:ext uri="{FF2B5EF4-FFF2-40B4-BE49-F238E27FC236}">
                    <a16:creationId xmlns:a16="http://schemas.microsoft.com/office/drawing/2014/main" id="{B17BD463-7E24-D081-36E2-2F5917BD2E39}"/>
                  </a:ext>
                </a:extLst>
              </p:cNvPr>
              <p:cNvCxnSpPr>
                <a:cxnSpLocks/>
                <a:stCxn id="47" idx="4"/>
                <a:endCxn id="50" idx="0"/>
              </p:cNvCxnSpPr>
              <p:nvPr/>
            </p:nvCxnSpPr>
            <p:spPr>
              <a:xfrm flipH="1">
                <a:off x="3442248" y="1768141"/>
                <a:ext cx="165160" cy="56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Đường kết nối Mũi tên Thẳng 58">
                <a:extLst>
                  <a:ext uri="{FF2B5EF4-FFF2-40B4-BE49-F238E27FC236}">
                    <a16:creationId xmlns:a16="http://schemas.microsoft.com/office/drawing/2014/main" id="{A97C513A-6E9C-E4C4-4BB6-8C72D6E80398}"/>
                  </a:ext>
                </a:extLst>
              </p:cNvPr>
              <p:cNvCxnSpPr>
                <a:cxnSpLocks/>
                <a:stCxn id="52" idx="1"/>
                <a:endCxn id="47" idx="5"/>
              </p:cNvCxnSpPr>
              <p:nvPr/>
            </p:nvCxnSpPr>
            <p:spPr>
              <a:xfrm flipH="1" flipV="1">
                <a:off x="3794322" y="1690872"/>
                <a:ext cx="474546" cy="793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59">
                <a:extLst>
                  <a:ext uri="{FF2B5EF4-FFF2-40B4-BE49-F238E27FC236}">
                    <a16:creationId xmlns:a16="http://schemas.microsoft.com/office/drawing/2014/main" id="{E287C8E7-15F1-A103-8F08-8741C620EEAD}"/>
                  </a:ext>
                </a:extLst>
              </p:cNvPr>
              <p:cNvCxnSpPr>
                <a:cxnSpLocks/>
                <a:stCxn id="50" idx="3"/>
                <a:endCxn id="51" idx="1"/>
              </p:cNvCxnSpPr>
              <p:nvPr/>
            </p:nvCxnSpPr>
            <p:spPr>
              <a:xfrm flipH="1">
                <a:off x="3043005" y="2783828"/>
                <a:ext cx="212328" cy="118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Đường kết nối Mũi tên Thẳng 60">
                <a:extLst>
                  <a:ext uri="{FF2B5EF4-FFF2-40B4-BE49-F238E27FC236}">
                    <a16:creationId xmlns:a16="http://schemas.microsoft.com/office/drawing/2014/main" id="{A493E49A-36CA-1F6E-77C2-7BF161761E82}"/>
                  </a:ext>
                </a:extLst>
              </p:cNvPr>
              <p:cNvCxnSpPr>
                <a:cxnSpLocks/>
                <a:stCxn id="51" idx="0"/>
                <a:endCxn id="52" idx="3"/>
              </p:cNvCxnSpPr>
              <p:nvPr/>
            </p:nvCxnSpPr>
            <p:spPr>
              <a:xfrm flipV="1">
                <a:off x="3229919" y="2857794"/>
                <a:ext cx="1038949" cy="1030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Đường kết nối Mũi tên Thẳng 61">
                <a:extLst>
                  <a:ext uri="{FF2B5EF4-FFF2-40B4-BE49-F238E27FC236}">
                    <a16:creationId xmlns:a16="http://schemas.microsoft.com/office/drawing/2014/main" id="{9A551A55-C6A1-FA20-D474-191D79F297C3}"/>
                  </a:ext>
                </a:extLst>
              </p:cNvPr>
              <p:cNvCxnSpPr>
                <a:cxnSpLocks/>
                <a:stCxn id="52" idx="7"/>
                <a:endCxn id="53" idx="2"/>
              </p:cNvCxnSpPr>
              <p:nvPr/>
            </p:nvCxnSpPr>
            <p:spPr>
              <a:xfrm flipV="1">
                <a:off x="4642697" y="1995675"/>
                <a:ext cx="1472292" cy="48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Đường kết nối Mũi tên Thẳng 62">
                <a:extLst>
                  <a:ext uri="{FF2B5EF4-FFF2-40B4-BE49-F238E27FC236}">
                    <a16:creationId xmlns:a16="http://schemas.microsoft.com/office/drawing/2014/main" id="{08B025FF-DA31-CE0C-41C8-1652F832E367}"/>
                  </a:ext>
                </a:extLst>
              </p:cNvPr>
              <p:cNvCxnSpPr>
                <a:cxnSpLocks/>
                <a:stCxn id="53" idx="3"/>
                <a:endCxn id="51" idx="7"/>
              </p:cNvCxnSpPr>
              <p:nvPr/>
            </p:nvCxnSpPr>
            <p:spPr>
              <a:xfrm flipH="1">
                <a:off x="3416834" y="2182221"/>
                <a:ext cx="2775578" cy="1783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4" name="Đường kết nối Mũi tên Thẳng 383">
                <a:extLst>
                  <a:ext uri="{FF2B5EF4-FFF2-40B4-BE49-F238E27FC236}">
                    <a16:creationId xmlns:a16="http://schemas.microsoft.com/office/drawing/2014/main" id="{FCEE9696-6026-594D-EFB8-684F13C67FD8}"/>
                  </a:ext>
                </a:extLst>
              </p:cNvPr>
              <p:cNvCxnSpPr>
                <a:cxnSpLocks/>
                <a:stCxn id="51" idx="6"/>
                <a:endCxn id="54" idx="2"/>
              </p:cNvCxnSpPr>
              <p:nvPr/>
            </p:nvCxnSpPr>
            <p:spPr>
              <a:xfrm>
                <a:off x="3494255" y="4152396"/>
                <a:ext cx="2043045" cy="73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5" name="Đường kết nối Mũi tên Thẳng 384">
                <a:extLst>
                  <a:ext uri="{FF2B5EF4-FFF2-40B4-BE49-F238E27FC236}">
                    <a16:creationId xmlns:a16="http://schemas.microsoft.com/office/drawing/2014/main" id="{6BC3E985-71E0-BD0E-2F7D-5652EA7B544A}"/>
                  </a:ext>
                </a:extLst>
              </p:cNvPr>
              <p:cNvCxnSpPr>
                <a:cxnSpLocks/>
                <a:stCxn id="54" idx="7"/>
                <a:endCxn id="53" idx="4"/>
              </p:cNvCxnSpPr>
              <p:nvPr/>
            </p:nvCxnSpPr>
            <p:spPr>
              <a:xfrm flipV="1">
                <a:off x="5988551" y="2259490"/>
                <a:ext cx="390775" cy="1780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0" name="Đường kết nối Mũi tên Thẳng 389">
                <a:extLst>
                  <a:ext uri="{FF2B5EF4-FFF2-40B4-BE49-F238E27FC236}">
                    <a16:creationId xmlns:a16="http://schemas.microsoft.com/office/drawing/2014/main" id="{AAAB8E99-2976-6BC6-0F02-734102F9BD52}"/>
                  </a:ext>
                </a:extLst>
              </p:cNvPr>
              <p:cNvCxnSpPr>
                <a:cxnSpLocks/>
                <a:stCxn id="52" idx="5"/>
                <a:endCxn id="54" idx="1"/>
              </p:cNvCxnSpPr>
              <p:nvPr/>
            </p:nvCxnSpPr>
            <p:spPr>
              <a:xfrm>
                <a:off x="4642697" y="2857795"/>
                <a:ext cx="972026" cy="1182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5" name="Hộp Văn bản 34">
              <a:extLst>
                <a:ext uri="{FF2B5EF4-FFF2-40B4-BE49-F238E27FC236}">
                  <a16:creationId xmlns:a16="http://schemas.microsoft.com/office/drawing/2014/main" id="{0E8DA8BD-186F-0786-CB11-1DCA47849D20}"/>
                </a:ext>
              </a:extLst>
            </p:cNvPr>
            <p:cNvSpPr txBox="1"/>
            <p:nvPr/>
          </p:nvSpPr>
          <p:spPr>
            <a:xfrm>
              <a:off x="5072724" y="1864050"/>
              <a:ext cx="175106" cy="261610"/>
            </a:xfrm>
            <a:prstGeom prst="rect">
              <a:avLst/>
            </a:prstGeom>
            <a:noFill/>
          </p:spPr>
          <p:txBody>
            <a:bodyPr wrap="square" rtlCol="0">
              <a:spAutoFit/>
            </a:bodyPr>
            <a:lstStyle/>
            <a:p>
              <a:r>
                <a:rPr lang="en-US" sz="1100" dirty="0">
                  <a:solidFill>
                    <a:schemeClr val="bg1"/>
                  </a:solidFill>
                </a:rPr>
                <a:t>4</a:t>
              </a:r>
              <a:endParaRPr lang="vi-VN" dirty="0">
                <a:solidFill>
                  <a:schemeClr val="bg1"/>
                </a:solidFill>
              </a:endParaRPr>
            </a:p>
          </p:txBody>
        </p:sp>
        <p:sp>
          <p:nvSpPr>
            <p:cNvPr id="36" name="Hộp Văn bản 35">
              <a:extLst>
                <a:ext uri="{FF2B5EF4-FFF2-40B4-BE49-F238E27FC236}">
                  <a16:creationId xmlns:a16="http://schemas.microsoft.com/office/drawing/2014/main" id="{74A1A8C7-E3ED-2410-DB8B-202DBCE45107}"/>
                </a:ext>
              </a:extLst>
            </p:cNvPr>
            <p:cNvSpPr txBox="1"/>
            <p:nvPr/>
          </p:nvSpPr>
          <p:spPr>
            <a:xfrm>
              <a:off x="3956947" y="2418222"/>
              <a:ext cx="175106" cy="261610"/>
            </a:xfrm>
            <a:prstGeom prst="rect">
              <a:avLst/>
            </a:prstGeom>
            <a:noFill/>
          </p:spPr>
          <p:txBody>
            <a:bodyPr wrap="square" rtlCol="0">
              <a:spAutoFit/>
            </a:bodyPr>
            <a:lstStyle/>
            <a:p>
              <a:r>
                <a:rPr lang="en-US" sz="1100" dirty="0">
                  <a:solidFill>
                    <a:schemeClr val="bg1"/>
                  </a:solidFill>
                </a:rPr>
                <a:t>2</a:t>
              </a:r>
              <a:endParaRPr lang="vi-VN" dirty="0">
                <a:solidFill>
                  <a:schemeClr val="bg1"/>
                </a:solidFill>
              </a:endParaRPr>
            </a:p>
          </p:txBody>
        </p:sp>
        <p:sp>
          <p:nvSpPr>
            <p:cNvPr id="37" name="Hộp Văn bản 36">
              <a:extLst>
                <a:ext uri="{FF2B5EF4-FFF2-40B4-BE49-F238E27FC236}">
                  <a16:creationId xmlns:a16="http://schemas.microsoft.com/office/drawing/2014/main" id="{0F725C0F-7426-7534-A349-187CA803336C}"/>
                </a:ext>
              </a:extLst>
            </p:cNvPr>
            <p:cNvSpPr txBox="1"/>
            <p:nvPr/>
          </p:nvSpPr>
          <p:spPr>
            <a:xfrm>
              <a:off x="4456817" y="2515855"/>
              <a:ext cx="175106" cy="261610"/>
            </a:xfrm>
            <a:prstGeom prst="rect">
              <a:avLst/>
            </a:prstGeom>
            <a:noFill/>
          </p:spPr>
          <p:txBody>
            <a:bodyPr wrap="square" rtlCol="0">
              <a:spAutoFit/>
            </a:bodyPr>
            <a:lstStyle/>
            <a:p>
              <a:r>
                <a:rPr lang="en-US" sz="1100" dirty="0">
                  <a:solidFill>
                    <a:schemeClr val="bg1"/>
                  </a:solidFill>
                </a:rPr>
                <a:t>2</a:t>
              </a:r>
              <a:endParaRPr lang="vi-VN" dirty="0">
                <a:solidFill>
                  <a:schemeClr val="bg1"/>
                </a:solidFill>
              </a:endParaRPr>
            </a:p>
          </p:txBody>
        </p:sp>
        <p:sp>
          <p:nvSpPr>
            <p:cNvPr id="38" name="Hộp Văn bản 37">
              <a:extLst>
                <a:ext uri="{FF2B5EF4-FFF2-40B4-BE49-F238E27FC236}">
                  <a16:creationId xmlns:a16="http://schemas.microsoft.com/office/drawing/2014/main" id="{3EAC12D6-F567-2E25-3358-527B5759FB7B}"/>
                </a:ext>
              </a:extLst>
            </p:cNvPr>
            <p:cNvSpPr txBox="1"/>
            <p:nvPr/>
          </p:nvSpPr>
          <p:spPr>
            <a:xfrm>
              <a:off x="3970095" y="2826213"/>
              <a:ext cx="175106" cy="261610"/>
            </a:xfrm>
            <a:prstGeom prst="rect">
              <a:avLst/>
            </a:prstGeom>
            <a:noFill/>
          </p:spPr>
          <p:txBody>
            <a:bodyPr wrap="square" rtlCol="0">
              <a:spAutoFit/>
            </a:bodyPr>
            <a:lstStyle/>
            <a:p>
              <a:r>
                <a:rPr lang="en-US" sz="1100" dirty="0">
                  <a:solidFill>
                    <a:schemeClr val="bg1"/>
                  </a:solidFill>
                </a:rPr>
                <a:t>3</a:t>
              </a:r>
              <a:endParaRPr lang="vi-VN" dirty="0">
                <a:solidFill>
                  <a:schemeClr val="bg1"/>
                </a:solidFill>
              </a:endParaRPr>
            </a:p>
          </p:txBody>
        </p:sp>
        <p:sp>
          <p:nvSpPr>
            <p:cNvPr id="39" name="Hộp Văn bản 38">
              <a:extLst>
                <a:ext uri="{FF2B5EF4-FFF2-40B4-BE49-F238E27FC236}">
                  <a16:creationId xmlns:a16="http://schemas.microsoft.com/office/drawing/2014/main" id="{4DB17F8E-8589-EFB5-06DC-89CAF0112075}"/>
                </a:ext>
              </a:extLst>
            </p:cNvPr>
            <p:cNvSpPr txBox="1"/>
            <p:nvPr/>
          </p:nvSpPr>
          <p:spPr>
            <a:xfrm>
              <a:off x="4956687" y="2531819"/>
              <a:ext cx="175106" cy="261610"/>
            </a:xfrm>
            <a:prstGeom prst="rect">
              <a:avLst/>
            </a:prstGeom>
            <a:noFill/>
          </p:spPr>
          <p:txBody>
            <a:bodyPr wrap="square" rtlCol="0">
              <a:spAutoFit/>
            </a:bodyPr>
            <a:lstStyle/>
            <a:p>
              <a:r>
                <a:rPr lang="en-US" sz="1100" dirty="0">
                  <a:solidFill>
                    <a:schemeClr val="bg1"/>
                  </a:solidFill>
                </a:rPr>
                <a:t>9</a:t>
              </a:r>
              <a:endParaRPr lang="vi-VN" dirty="0">
                <a:solidFill>
                  <a:schemeClr val="bg1"/>
                </a:solidFill>
              </a:endParaRPr>
            </a:p>
          </p:txBody>
        </p:sp>
        <p:sp>
          <p:nvSpPr>
            <p:cNvPr id="40" name="Hộp Văn bản 39">
              <a:extLst>
                <a:ext uri="{FF2B5EF4-FFF2-40B4-BE49-F238E27FC236}">
                  <a16:creationId xmlns:a16="http://schemas.microsoft.com/office/drawing/2014/main" id="{00E1E449-A74E-661F-8BFF-82206FB6FC01}"/>
                </a:ext>
              </a:extLst>
            </p:cNvPr>
            <p:cNvSpPr txBox="1"/>
            <p:nvPr/>
          </p:nvSpPr>
          <p:spPr>
            <a:xfrm>
              <a:off x="5870346" y="2606715"/>
              <a:ext cx="175106" cy="261610"/>
            </a:xfrm>
            <a:prstGeom prst="rect">
              <a:avLst/>
            </a:prstGeom>
            <a:noFill/>
          </p:spPr>
          <p:txBody>
            <a:bodyPr wrap="square" rtlCol="0">
              <a:spAutoFit/>
            </a:bodyPr>
            <a:lstStyle/>
            <a:p>
              <a:r>
                <a:rPr lang="en-US" sz="1100" dirty="0">
                  <a:solidFill>
                    <a:schemeClr val="bg1"/>
                  </a:solidFill>
                </a:rPr>
                <a:t>2</a:t>
              </a:r>
              <a:endParaRPr lang="vi-VN" dirty="0">
                <a:solidFill>
                  <a:schemeClr val="bg1"/>
                </a:solidFill>
              </a:endParaRPr>
            </a:p>
          </p:txBody>
        </p:sp>
        <p:sp>
          <p:nvSpPr>
            <p:cNvPr id="41" name="Hộp Văn bản 40">
              <a:extLst>
                <a:ext uri="{FF2B5EF4-FFF2-40B4-BE49-F238E27FC236}">
                  <a16:creationId xmlns:a16="http://schemas.microsoft.com/office/drawing/2014/main" id="{F635B78C-DF36-8E86-58F1-7D23E059E282}"/>
                </a:ext>
              </a:extLst>
            </p:cNvPr>
            <p:cNvSpPr txBox="1"/>
            <p:nvPr/>
          </p:nvSpPr>
          <p:spPr>
            <a:xfrm>
              <a:off x="4648363" y="3354187"/>
              <a:ext cx="175106" cy="261610"/>
            </a:xfrm>
            <a:prstGeom prst="rect">
              <a:avLst/>
            </a:prstGeom>
            <a:noFill/>
          </p:spPr>
          <p:txBody>
            <a:bodyPr wrap="square" rtlCol="0">
              <a:spAutoFit/>
            </a:bodyPr>
            <a:lstStyle/>
            <a:p>
              <a:r>
                <a:rPr lang="en-US" sz="1100" dirty="0">
                  <a:solidFill>
                    <a:schemeClr val="bg1"/>
                  </a:solidFill>
                </a:rPr>
                <a:t>1</a:t>
              </a:r>
              <a:endParaRPr lang="vi-VN" dirty="0">
                <a:solidFill>
                  <a:schemeClr val="bg1"/>
                </a:solidFill>
              </a:endParaRPr>
            </a:p>
          </p:txBody>
        </p:sp>
        <p:sp>
          <p:nvSpPr>
            <p:cNvPr id="42" name="Hộp Văn bản 41">
              <a:extLst>
                <a:ext uri="{FF2B5EF4-FFF2-40B4-BE49-F238E27FC236}">
                  <a16:creationId xmlns:a16="http://schemas.microsoft.com/office/drawing/2014/main" id="{90F70AA6-4F59-E5D7-7080-25EEBBD06FF8}"/>
                </a:ext>
              </a:extLst>
            </p:cNvPr>
            <p:cNvSpPr txBox="1"/>
            <p:nvPr/>
          </p:nvSpPr>
          <p:spPr>
            <a:xfrm>
              <a:off x="5613174" y="3080513"/>
              <a:ext cx="175106" cy="261610"/>
            </a:xfrm>
            <a:prstGeom prst="rect">
              <a:avLst/>
            </a:prstGeom>
            <a:noFill/>
          </p:spPr>
          <p:txBody>
            <a:bodyPr wrap="square" rtlCol="0">
              <a:spAutoFit/>
            </a:bodyPr>
            <a:lstStyle/>
            <a:p>
              <a:r>
                <a:rPr lang="en-US" sz="1100" dirty="0">
                  <a:solidFill>
                    <a:schemeClr val="bg1"/>
                  </a:solidFill>
                </a:rPr>
                <a:t>1</a:t>
              </a:r>
              <a:endParaRPr lang="vi-VN" dirty="0">
                <a:solidFill>
                  <a:schemeClr val="bg1"/>
                </a:solidFill>
              </a:endParaRPr>
            </a:p>
          </p:txBody>
        </p:sp>
        <p:sp>
          <p:nvSpPr>
            <p:cNvPr id="43" name="Hộp Văn bản 42">
              <a:extLst>
                <a:ext uri="{FF2B5EF4-FFF2-40B4-BE49-F238E27FC236}">
                  <a16:creationId xmlns:a16="http://schemas.microsoft.com/office/drawing/2014/main" id="{F7F1ECD9-8EB4-3168-F9DD-D2EAF65236D7}"/>
                </a:ext>
              </a:extLst>
            </p:cNvPr>
            <p:cNvSpPr txBox="1"/>
            <p:nvPr/>
          </p:nvSpPr>
          <p:spPr>
            <a:xfrm>
              <a:off x="5700727" y="3556280"/>
              <a:ext cx="175106" cy="261610"/>
            </a:xfrm>
            <a:prstGeom prst="rect">
              <a:avLst/>
            </a:prstGeom>
            <a:noFill/>
          </p:spPr>
          <p:txBody>
            <a:bodyPr wrap="square" rtlCol="0">
              <a:spAutoFit/>
            </a:bodyPr>
            <a:lstStyle/>
            <a:p>
              <a:r>
                <a:rPr lang="en-US" sz="1100" dirty="0">
                  <a:solidFill>
                    <a:schemeClr val="bg1"/>
                  </a:solidFill>
                </a:rPr>
                <a:t>3</a:t>
              </a:r>
              <a:endParaRPr lang="vi-VN" dirty="0">
                <a:solidFill>
                  <a:schemeClr val="bg1"/>
                </a:solidFill>
              </a:endParaRPr>
            </a:p>
          </p:txBody>
        </p:sp>
        <p:sp>
          <p:nvSpPr>
            <p:cNvPr id="44" name="Hộp Văn bản 43">
              <a:extLst>
                <a:ext uri="{FF2B5EF4-FFF2-40B4-BE49-F238E27FC236}">
                  <a16:creationId xmlns:a16="http://schemas.microsoft.com/office/drawing/2014/main" id="{EE26D205-C637-096F-5C29-CD55332C33A6}"/>
                </a:ext>
              </a:extLst>
            </p:cNvPr>
            <p:cNvSpPr txBox="1"/>
            <p:nvPr/>
          </p:nvSpPr>
          <p:spPr>
            <a:xfrm>
              <a:off x="6458171" y="3270100"/>
              <a:ext cx="175106" cy="261610"/>
            </a:xfrm>
            <a:prstGeom prst="rect">
              <a:avLst/>
            </a:prstGeom>
            <a:noFill/>
          </p:spPr>
          <p:txBody>
            <a:bodyPr wrap="square" rtlCol="0">
              <a:spAutoFit/>
            </a:bodyPr>
            <a:lstStyle/>
            <a:p>
              <a:r>
                <a:rPr lang="en-US" sz="1100" dirty="0">
                  <a:solidFill>
                    <a:schemeClr val="bg1"/>
                  </a:solidFill>
                </a:rPr>
                <a:t>3</a:t>
              </a:r>
              <a:endParaRPr lang="vi-VN" dirty="0">
                <a:solidFill>
                  <a:schemeClr val="bg1"/>
                </a:solidFill>
              </a:endParaRPr>
            </a:p>
          </p:txBody>
        </p:sp>
        <p:sp>
          <p:nvSpPr>
            <p:cNvPr id="45" name="Hộp Văn bản 44">
              <a:extLst>
                <a:ext uri="{FF2B5EF4-FFF2-40B4-BE49-F238E27FC236}">
                  <a16:creationId xmlns:a16="http://schemas.microsoft.com/office/drawing/2014/main" id="{79370062-9FFB-54DA-DD1B-91ED34530143}"/>
                </a:ext>
              </a:extLst>
            </p:cNvPr>
            <p:cNvSpPr txBox="1"/>
            <p:nvPr/>
          </p:nvSpPr>
          <p:spPr>
            <a:xfrm>
              <a:off x="5259595" y="3913316"/>
              <a:ext cx="175106" cy="261610"/>
            </a:xfrm>
            <a:prstGeom prst="rect">
              <a:avLst/>
            </a:prstGeom>
            <a:noFill/>
          </p:spPr>
          <p:txBody>
            <a:bodyPr wrap="square" rtlCol="0">
              <a:spAutoFit/>
            </a:bodyPr>
            <a:lstStyle/>
            <a:p>
              <a:r>
                <a:rPr lang="en-US" sz="1100" dirty="0">
                  <a:solidFill>
                    <a:schemeClr val="bg1"/>
                  </a:solidFill>
                </a:rPr>
                <a:t>2</a:t>
              </a:r>
              <a:endParaRPr lang="vi-VN" dirty="0">
                <a:solidFill>
                  <a:schemeClr val="bg1"/>
                </a:solidFill>
              </a:endParaRPr>
            </a:p>
          </p:txBody>
        </p:sp>
        <p:sp>
          <p:nvSpPr>
            <p:cNvPr id="46" name="Hộp Văn bản 45">
              <a:extLst>
                <a:ext uri="{FF2B5EF4-FFF2-40B4-BE49-F238E27FC236}">
                  <a16:creationId xmlns:a16="http://schemas.microsoft.com/office/drawing/2014/main" id="{2BEEB716-F616-521E-1F65-D76022473BD8}"/>
                </a:ext>
              </a:extLst>
            </p:cNvPr>
            <p:cNvSpPr txBox="1"/>
            <p:nvPr/>
          </p:nvSpPr>
          <p:spPr>
            <a:xfrm>
              <a:off x="3956949" y="3418959"/>
              <a:ext cx="686189" cy="405718"/>
            </a:xfrm>
            <a:prstGeom prst="rect">
              <a:avLst/>
            </a:prstGeom>
            <a:noFill/>
          </p:spPr>
          <p:txBody>
            <a:bodyPr wrap="square" rtlCol="0">
              <a:spAutoFit/>
            </a:bodyPr>
            <a:lstStyle/>
            <a:p>
              <a:r>
                <a:rPr lang="en-US" sz="1100" dirty="0">
                  <a:solidFill>
                    <a:schemeClr val="bg1"/>
                  </a:solidFill>
                </a:rPr>
                <a:t>10</a:t>
              </a:r>
              <a:endParaRPr lang="vi-VN" dirty="0">
                <a:solidFill>
                  <a:schemeClr val="bg1"/>
                </a:solidFill>
              </a:endParaRPr>
            </a:p>
          </p:txBody>
        </p:sp>
      </p:grpSp>
      <p:graphicFrame>
        <p:nvGraphicFramePr>
          <p:cNvPr id="398" name="Bảng 397">
            <a:extLst>
              <a:ext uri="{FF2B5EF4-FFF2-40B4-BE49-F238E27FC236}">
                <a16:creationId xmlns:a16="http://schemas.microsoft.com/office/drawing/2014/main" id="{2A461FCA-B4DC-1F4F-20F3-F1125ABF503C}"/>
              </a:ext>
            </a:extLst>
          </p:cNvPr>
          <p:cNvGraphicFramePr>
            <a:graphicFrameLocks noGrp="1"/>
          </p:cNvGraphicFramePr>
          <p:nvPr>
            <p:extLst>
              <p:ext uri="{D42A27DB-BD31-4B8C-83A1-F6EECF244321}">
                <p14:modId xmlns:p14="http://schemas.microsoft.com/office/powerpoint/2010/main" val="1960664856"/>
              </p:ext>
            </p:extLst>
          </p:nvPr>
        </p:nvGraphicFramePr>
        <p:xfrm>
          <a:off x="2060551" y="1667435"/>
          <a:ext cx="3698946" cy="2994129"/>
        </p:xfrm>
        <a:graphic>
          <a:graphicData uri="http://schemas.openxmlformats.org/drawingml/2006/table">
            <a:tbl>
              <a:tblPr firstRow="1" bandRow="1">
                <a:tableStyleId>{7725DFE6-45AC-42B0-926C-9565B0CCD2AC}</a:tableStyleId>
              </a:tblPr>
              <a:tblGrid>
                <a:gridCol w="410994">
                  <a:extLst>
                    <a:ext uri="{9D8B030D-6E8A-4147-A177-3AD203B41FA5}">
                      <a16:colId xmlns:a16="http://schemas.microsoft.com/office/drawing/2014/main" val="3619461911"/>
                    </a:ext>
                  </a:extLst>
                </a:gridCol>
                <a:gridCol w="410994">
                  <a:extLst>
                    <a:ext uri="{9D8B030D-6E8A-4147-A177-3AD203B41FA5}">
                      <a16:colId xmlns:a16="http://schemas.microsoft.com/office/drawing/2014/main" val="317727988"/>
                    </a:ext>
                  </a:extLst>
                </a:gridCol>
                <a:gridCol w="410994">
                  <a:extLst>
                    <a:ext uri="{9D8B030D-6E8A-4147-A177-3AD203B41FA5}">
                      <a16:colId xmlns:a16="http://schemas.microsoft.com/office/drawing/2014/main" val="3642036327"/>
                    </a:ext>
                  </a:extLst>
                </a:gridCol>
                <a:gridCol w="410994">
                  <a:extLst>
                    <a:ext uri="{9D8B030D-6E8A-4147-A177-3AD203B41FA5}">
                      <a16:colId xmlns:a16="http://schemas.microsoft.com/office/drawing/2014/main" val="3452556467"/>
                    </a:ext>
                  </a:extLst>
                </a:gridCol>
                <a:gridCol w="410994">
                  <a:extLst>
                    <a:ext uri="{9D8B030D-6E8A-4147-A177-3AD203B41FA5}">
                      <a16:colId xmlns:a16="http://schemas.microsoft.com/office/drawing/2014/main" val="3097640334"/>
                    </a:ext>
                  </a:extLst>
                </a:gridCol>
                <a:gridCol w="410994">
                  <a:extLst>
                    <a:ext uri="{9D8B030D-6E8A-4147-A177-3AD203B41FA5}">
                      <a16:colId xmlns:a16="http://schemas.microsoft.com/office/drawing/2014/main" val="3183676928"/>
                    </a:ext>
                  </a:extLst>
                </a:gridCol>
                <a:gridCol w="410994">
                  <a:extLst>
                    <a:ext uri="{9D8B030D-6E8A-4147-A177-3AD203B41FA5}">
                      <a16:colId xmlns:a16="http://schemas.microsoft.com/office/drawing/2014/main" val="3705536572"/>
                    </a:ext>
                  </a:extLst>
                </a:gridCol>
                <a:gridCol w="410994">
                  <a:extLst>
                    <a:ext uri="{9D8B030D-6E8A-4147-A177-3AD203B41FA5}">
                      <a16:colId xmlns:a16="http://schemas.microsoft.com/office/drawing/2014/main" val="3123092298"/>
                    </a:ext>
                  </a:extLst>
                </a:gridCol>
                <a:gridCol w="410994">
                  <a:extLst>
                    <a:ext uri="{9D8B030D-6E8A-4147-A177-3AD203B41FA5}">
                      <a16:colId xmlns:a16="http://schemas.microsoft.com/office/drawing/2014/main" val="74059775"/>
                    </a:ext>
                  </a:extLst>
                </a:gridCol>
              </a:tblGrid>
              <a:tr h="332211">
                <a:tc>
                  <a:txBody>
                    <a:bodyPr/>
                    <a:lstStyle/>
                    <a:p>
                      <a:pPr algn="ctr"/>
                      <a:endParaRPr lang="vi-VN" dirty="0">
                        <a:solidFill>
                          <a:schemeClr val="bg1"/>
                        </a:solidFill>
                      </a:endParaRPr>
                    </a:p>
                  </a:txBody>
                  <a:tcPr/>
                </a:tc>
                <a:tc>
                  <a:txBody>
                    <a:bodyPr/>
                    <a:lstStyle/>
                    <a:p>
                      <a:pPr algn="ctr"/>
                      <a:r>
                        <a:rPr lang="en-US" dirty="0">
                          <a:solidFill>
                            <a:srgbClr val="00FFC5"/>
                          </a:solidFill>
                        </a:rPr>
                        <a:t>1</a:t>
                      </a:r>
                      <a:endParaRPr lang="vi-VN" dirty="0">
                        <a:solidFill>
                          <a:srgbClr val="00FFC5"/>
                        </a:solidFill>
                      </a:endParaRPr>
                    </a:p>
                  </a:txBody>
                  <a:tcPr/>
                </a:tc>
                <a:tc>
                  <a:txBody>
                    <a:bodyPr/>
                    <a:lstStyle/>
                    <a:p>
                      <a:pPr algn="ctr"/>
                      <a:r>
                        <a:rPr lang="en-US" dirty="0">
                          <a:solidFill>
                            <a:srgbClr val="00FFC5"/>
                          </a:solidFill>
                        </a:rPr>
                        <a:t>2</a:t>
                      </a:r>
                      <a:endParaRPr lang="vi-VN" dirty="0">
                        <a:solidFill>
                          <a:srgbClr val="00FFC5"/>
                        </a:solidFill>
                      </a:endParaRPr>
                    </a:p>
                  </a:txBody>
                  <a:tcPr/>
                </a:tc>
                <a:tc>
                  <a:txBody>
                    <a:bodyPr/>
                    <a:lstStyle/>
                    <a:p>
                      <a:pPr algn="ctr"/>
                      <a:r>
                        <a:rPr lang="en-US" dirty="0">
                          <a:solidFill>
                            <a:srgbClr val="00FFC5"/>
                          </a:solidFill>
                        </a:rPr>
                        <a:t>3</a:t>
                      </a:r>
                      <a:endParaRPr lang="vi-VN" dirty="0">
                        <a:solidFill>
                          <a:srgbClr val="00FFC5"/>
                        </a:solidFill>
                      </a:endParaRPr>
                    </a:p>
                  </a:txBody>
                  <a:tcPr/>
                </a:tc>
                <a:tc>
                  <a:txBody>
                    <a:bodyPr/>
                    <a:lstStyle/>
                    <a:p>
                      <a:pPr algn="ctr"/>
                      <a:r>
                        <a:rPr lang="en-US" dirty="0">
                          <a:solidFill>
                            <a:srgbClr val="00FFC5"/>
                          </a:solidFill>
                        </a:rPr>
                        <a:t>4</a:t>
                      </a:r>
                      <a:endParaRPr lang="vi-VN" dirty="0">
                        <a:solidFill>
                          <a:srgbClr val="00FFC5"/>
                        </a:solidFill>
                      </a:endParaRPr>
                    </a:p>
                  </a:txBody>
                  <a:tcPr/>
                </a:tc>
                <a:tc>
                  <a:txBody>
                    <a:bodyPr/>
                    <a:lstStyle/>
                    <a:p>
                      <a:pPr algn="ctr"/>
                      <a:r>
                        <a:rPr lang="en-US" dirty="0">
                          <a:solidFill>
                            <a:srgbClr val="00FFC5"/>
                          </a:solidFill>
                        </a:rPr>
                        <a:t>5</a:t>
                      </a:r>
                      <a:endParaRPr lang="vi-VN" dirty="0">
                        <a:solidFill>
                          <a:srgbClr val="00FFC5"/>
                        </a:solidFill>
                      </a:endParaRPr>
                    </a:p>
                  </a:txBody>
                  <a:tcPr/>
                </a:tc>
                <a:tc>
                  <a:txBody>
                    <a:bodyPr/>
                    <a:lstStyle/>
                    <a:p>
                      <a:pPr algn="ctr"/>
                      <a:r>
                        <a:rPr lang="en-US" dirty="0">
                          <a:solidFill>
                            <a:srgbClr val="00FFC5"/>
                          </a:solidFill>
                        </a:rPr>
                        <a:t>6</a:t>
                      </a:r>
                      <a:endParaRPr lang="vi-VN" dirty="0">
                        <a:solidFill>
                          <a:srgbClr val="00FFC5"/>
                        </a:solidFill>
                      </a:endParaRPr>
                    </a:p>
                  </a:txBody>
                  <a:tcPr/>
                </a:tc>
                <a:tc>
                  <a:txBody>
                    <a:bodyPr/>
                    <a:lstStyle/>
                    <a:p>
                      <a:pPr algn="ctr"/>
                      <a:r>
                        <a:rPr lang="en-US" dirty="0">
                          <a:solidFill>
                            <a:srgbClr val="00FFC5"/>
                          </a:solidFill>
                        </a:rPr>
                        <a:t>7</a:t>
                      </a:r>
                      <a:endParaRPr lang="vi-VN" dirty="0">
                        <a:solidFill>
                          <a:srgbClr val="00FFC5"/>
                        </a:solidFill>
                      </a:endParaRPr>
                    </a:p>
                  </a:txBody>
                  <a:tcPr/>
                </a:tc>
                <a:tc>
                  <a:txBody>
                    <a:bodyPr/>
                    <a:lstStyle/>
                    <a:p>
                      <a:pPr algn="ctr"/>
                      <a:r>
                        <a:rPr lang="en-US" dirty="0">
                          <a:solidFill>
                            <a:srgbClr val="00FFC5"/>
                          </a:solidFill>
                        </a:rPr>
                        <a:t>8</a:t>
                      </a:r>
                      <a:endParaRPr lang="vi-VN" dirty="0">
                        <a:solidFill>
                          <a:srgbClr val="00FFC5"/>
                        </a:solidFill>
                      </a:endParaRPr>
                    </a:p>
                  </a:txBody>
                  <a:tcPr/>
                </a:tc>
                <a:extLst>
                  <a:ext uri="{0D108BD9-81ED-4DB2-BD59-A6C34878D82A}">
                    <a16:rowId xmlns:a16="http://schemas.microsoft.com/office/drawing/2014/main" val="2576823476"/>
                  </a:ext>
                </a:extLst>
              </a:tr>
              <a:tr h="332211">
                <a:tc>
                  <a:txBody>
                    <a:bodyPr/>
                    <a:lstStyle/>
                    <a:p>
                      <a:pPr algn="ctr"/>
                      <a:r>
                        <a:rPr lang="en-US" dirty="0">
                          <a:solidFill>
                            <a:schemeClr val="bg1"/>
                          </a:solidFill>
                        </a:rPr>
                        <a:t>1</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2</a:t>
                      </a:r>
                      <a:endParaRPr lang="vi-VN" dirty="0">
                        <a:solidFill>
                          <a:schemeClr val="bg1"/>
                        </a:solidFill>
                      </a:endParaRPr>
                    </a:p>
                  </a:txBody>
                  <a:tcPr/>
                </a:tc>
                <a:tc>
                  <a:txBody>
                    <a:bodyPr/>
                    <a:lstStyle/>
                    <a:p>
                      <a:pPr algn="ctr"/>
                      <a:r>
                        <a:rPr lang="en-US" dirty="0">
                          <a:solidFill>
                            <a:schemeClr val="bg1"/>
                          </a:solidFill>
                        </a:rPr>
                        <a:t>3</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p>
                  </a:txBody>
                  <a:tcPr/>
                </a:tc>
                <a:tc>
                  <a:txBody>
                    <a:bodyPr/>
                    <a:lstStyle/>
                    <a:p>
                      <a:pPr algn="ctr"/>
                      <a:r>
                        <a:rPr lang="en-US" dirty="0">
                          <a:solidFill>
                            <a:schemeClr val="bg1"/>
                          </a:solidFill>
                        </a:rPr>
                        <a:t>0</a:t>
                      </a:r>
                      <a:endParaRPr lang="vi-VN" dirty="0">
                        <a:solidFill>
                          <a:schemeClr val="bg1"/>
                        </a:solidFill>
                      </a:endParaRPr>
                    </a:p>
                  </a:txBody>
                  <a:tcPr/>
                </a:tc>
                <a:extLst>
                  <a:ext uri="{0D108BD9-81ED-4DB2-BD59-A6C34878D82A}">
                    <a16:rowId xmlns:a16="http://schemas.microsoft.com/office/drawing/2014/main" val="3028801199"/>
                  </a:ext>
                </a:extLst>
              </a:tr>
              <a:tr h="332211">
                <a:tc>
                  <a:txBody>
                    <a:bodyPr/>
                    <a:lstStyle/>
                    <a:p>
                      <a:pPr algn="ctr"/>
                      <a:r>
                        <a:rPr lang="en-US" dirty="0">
                          <a:solidFill>
                            <a:schemeClr val="bg1"/>
                          </a:solidFill>
                        </a:rPr>
                        <a:t>2</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2</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extLst>
                  <a:ext uri="{0D108BD9-81ED-4DB2-BD59-A6C34878D82A}">
                    <a16:rowId xmlns:a16="http://schemas.microsoft.com/office/drawing/2014/main" val="1987517518"/>
                  </a:ext>
                </a:extLst>
              </a:tr>
              <a:tr h="336441">
                <a:tc>
                  <a:txBody>
                    <a:bodyPr/>
                    <a:lstStyle/>
                    <a:p>
                      <a:pPr algn="ctr"/>
                      <a:r>
                        <a:rPr lang="en-US" dirty="0">
                          <a:solidFill>
                            <a:schemeClr val="bg1"/>
                          </a:solidFill>
                        </a:rPr>
                        <a:t>3</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10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extLst>
                  <a:ext uri="{0D108BD9-81ED-4DB2-BD59-A6C34878D82A}">
                    <a16:rowId xmlns:a16="http://schemas.microsoft.com/office/drawing/2014/main" val="2290502430"/>
                  </a:ext>
                </a:extLst>
              </a:tr>
              <a:tr h="332211">
                <a:tc>
                  <a:txBody>
                    <a:bodyPr/>
                    <a:lstStyle/>
                    <a:p>
                      <a:pPr algn="ctr"/>
                      <a:r>
                        <a:rPr lang="en-US" dirty="0">
                          <a:solidFill>
                            <a:schemeClr val="bg1"/>
                          </a:solidFill>
                        </a:rPr>
                        <a:t>4</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4</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extLst>
                  <a:ext uri="{0D108BD9-81ED-4DB2-BD59-A6C34878D82A}">
                    <a16:rowId xmlns:a16="http://schemas.microsoft.com/office/drawing/2014/main" val="1435878233"/>
                  </a:ext>
                </a:extLst>
              </a:tr>
              <a:tr h="332211">
                <a:tc>
                  <a:txBody>
                    <a:bodyPr/>
                    <a:lstStyle/>
                    <a:p>
                      <a:pPr algn="ctr"/>
                      <a:r>
                        <a:rPr lang="en-US" dirty="0">
                          <a:solidFill>
                            <a:schemeClr val="bg1"/>
                          </a:solidFill>
                        </a:rPr>
                        <a:t>5</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9</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2</a:t>
                      </a:r>
                      <a:endParaRPr lang="vi-VN" dirty="0">
                        <a:solidFill>
                          <a:schemeClr val="bg1"/>
                        </a:solidFill>
                      </a:endParaRPr>
                    </a:p>
                  </a:txBody>
                  <a:tcPr/>
                </a:tc>
                <a:tc>
                  <a:txBody>
                    <a:bodyPr/>
                    <a:lstStyle/>
                    <a:p>
                      <a:pPr algn="ctr"/>
                      <a:r>
                        <a:rPr lang="en-US" dirty="0">
                          <a:solidFill>
                            <a:schemeClr val="bg1"/>
                          </a:solidFill>
                        </a:rPr>
                        <a:t>3</a:t>
                      </a:r>
                      <a:endParaRPr lang="vi-VN" dirty="0">
                        <a:solidFill>
                          <a:schemeClr val="bg1"/>
                        </a:solidFill>
                      </a:endParaRPr>
                    </a:p>
                  </a:txBody>
                  <a:tcPr/>
                </a:tc>
                <a:extLst>
                  <a:ext uri="{0D108BD9-81ED-4DB2-BD59-A6C34878D82A}">
                    <a16:rowId xmlns:a16="http://schemas.microsoft.com/office/drawing/2014/main" val="1312816225"/>
                  </a:ext>
                </a:extLst>
              </a:tr>
              <a:tr h="332211">
                <a:tc>
                  <a:txBody>
                    <a:bodyPr/>
                    <a:lstStyle/>
                    <a:p>
                      <a:pPr algn="ctr"/>
                      <a:r>
                        <a:rPr lang="en-US" dirty="0">
                          <a:solidFill>
                            <a:schemeClr val="bg1"/>
                          </a:solidFill>
                        </a:rPr>
                        <a:t>6</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1</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2</a:t>
                      </a:r>
                      <a:endParaRPr lang="vi-VN" dirty="0">
                        <a:solidFill>
                          <a:schemeClr val="bg1"/>
                        </a:solidFill>
                      </a:endParaRPr>
                    </a:p>
                  </a:txBody>
                  <a:tcPr/>
                </a:tc>
                <a:extLst>
                  <a:ext uri="{0D108BD9-81ED-4DB2-BD59-A6C34878D82A}">
                    <a16:rowId xmlns:a16="http://schemas.microsoft.com/office/drawing/2014/main" val="1260723612"/>
                  </a:ext>
                </a:extLst>
              </a:tr>
              <a:tr h="332211">
                <a:tc>
                  <a:txBody>
                    <a:bodyPr/>
                    <a:lstStyle/>
                    <a:p>
                      <a:pPr algn="ctr"/>
                      <a:r>
                        <a:rPr lang="en-US" dirty="0">
                          <a:solidFill>
                            <a:schemeClr val="bg1"/>
                          </a:solidFill>
                        </a:rPr>
                        <a:t>7</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1</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extLst>
                  <a:ext uri="{0D108BD9-81ED-4DB2-BD59-A6C34878D82A}">
                    <a16:rowId xmlns:a16="http://schemas.microsoft.com/office/drawing/2014/main" val="34341315"/>
                  </a:ext>
                </a:extLst>
              </a:tr>
              <a:tr h="332211">
                <a:tc>
                  <a:txBody>
                    <a:bodyPr/>
                    <a:lstStyle/>
                    <a:p>
                      <a:pPr algn="ctr"/>
                      <a:r>
                        <a:rPr lang="en-US" dirty="0">
                          <a:solidFill>
                            <a:schemeClr val="bg1"/>
                          </a:solidFill>
                        </a:rPr>
                        <a:t>8</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tc>
                  <a:txBody>
                    <a:bodyPr/>
                    <a:lstStyle/>
                    <a:p>
                      <a:pPr algn="ctr"/>
                      <a:r>
                        <a:rPr lang="en-US" dirty="0">
                          <a:solidFill>
                            <a:schemeClr val="bg1"/>
                          </a:solidFill>
                        </a:rPr>
                        <a:t>3</a:t>
                      </a:r>
                      <a:endParaRPr lang="vi-VN" dirty="0">
                        <a:solidFill>
                          <a:schemeClr val="bg1"/>
                        </a:solidFill>
                      </a:endParaRPr>
                    </a:p>
                  </a:txBody>
                  <a:tcPr/>
                </a:tc>
                <a:tc>
                  <a:txBody>
                    <a:bodyPr/>
                    <a:lstStyle/>
                    <a:p>
                      <a:pPr algn="ctr"/>
                      <a:r>
                        <a:rPr lang="en-US" dirty="0">
                          <a:solidFill>
                            <a:schemeClr val="bg1"/>
                          </a:solidFill>
                        </a:rPr>
                        <a:t>0</a:t>
                      </a:r>
                      <a:endParaRPr lang="vi-VN" dirty="0">
                        <a:solidFill>
                          <a:schemeClr val="bg1"/>
                        </a:solidFill>
                      </a:endParaRPr>
                    </a:p>
                  </a:txBody>
                  <a:tcPr/>
                </a:tc>
                <a:extLst>
                  <a:ext uri="{0D108BD9-81ED-4DB2-BD59-A6C34878D82A}">
                    <a16:rowId xmlns:a16="http://schemas.microsoft.com/office/drawing/2014/main" val="1677285991"/>
                  </a:ext>
                </a:extLst>
              </a:tr>
            </a:tbl>
          </a:graphicData>
        </a:graphic>
      </p:graphicFrame>
    </p:spTree>
    <p:extLst>
      <p:ext uri="{BB962C8B-B14F-4D97-AF65-F5344CB8AC3E}">
        <p14:creationId xmlns:p14="http://schemas.microsoft.com/office/powerpoint/2010/main" val="336553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80914" y="1364522"/>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Hình ảnh 6">
            <a:extLst>
              <a:ext uri="{FF2B5EF4-FFF2-40B4-BE49-F238E27FC236}">
                <a16:creationId xmlns:a16="http://schemas.microsoft.com/office/drawing/2014/main" id="{369D80D1-C555-6B06-0987-51172B85E5BD}"/>
              </a:ext>
            </a:extLst>
          </p:cNvPr>
          <p:cNvPicPr>
            <a:picLocks noChangeAspect="1"/>
          </p:cNvPicPr>
          <p:nvPr/>
        </p:nvPicPr>
        <p:blipFill>
          <a:blip r:embed="rId3"/>
          <a:stretch>
            <a:fillRect/>
          </a:stretch>
        </p:blipFill>
        <p:spPr>
          <a:xfrm>
            <a:off x="125421" y="47899"/>
            <a:ext cx="2410484" cy="1156545"/>
          </a:xfrm>
          <a:prstGeom prst="rect">
            <a:avLst/>
          </a:prstGeom>
        </p:spPr>
      </p:pic>
      <p:pic>
        <p:nvPicPr>
          <p:cNvPr id="29" name="Hình ảnh 28">
            <a:extLst>
              <a:ext uri="{FF2B5EF4-FFF2-40B4-BE49-F238E27FC236}">
                <a16:creationId xmlns:a16="http://schemas.microsoft.com/office/drawing/2014/main" id="{8C90D822-55ED-D72A-D220-1D2D6F9D2191}"/>
              </a:ext>
            </a:extLst>
          </p:cNvPr>
          <p:cNvPicPr>
            <a:picLocks noChangeAspect="1"/>
          </p:cNvPicPr>
          <p:nvPr/>
        </p:nvPicPr>
        <p:blipFill>
          <a:blip r:embed="rId4"/>
          <a:stretch>
            <a:fillRect/>
          </a:stretch>
        </p:blipFill>
        <p:spPr>
          <a:xfrm>
            <a:off x="80914" y="3860296"/>
            <a:ext cx="5992050" cy="1010154"/>
          </a:xfrm>
          <a:prstGeom prst="rect">
            <a:avLst/>
          </a:prstGeom>
        </p:spPr>
      </p:pic>
      <p:pic>
        <p:nvPicPr>
          <p:cNvPr id="33" name="Hình ảnh 32">
            <a:extLst>
              <a:ext uri="{FF2B5EF4-FFF2-40B4-BE49-F238E27FC236}">
                <a16:creationId xmlns:a16="http://schemas.microsoft.com/office/drawing/2014/main" id="{6DFB44D9-0F61-AAB9-D4C4-3E40106C941D}"/>
              </a:ext>
            </a:extLst>
          </p:cNvPr>
          <p:cNvPicPr>
            <a:picLocks noChangeAspect="1"/>
          </p:cNvPicPr>
          <p:nvPr/>
        </p:nvPicPr>
        <p:blipFill>
          <a:blip r:embed="rId5"/>
          <a:stretch>
            <a:fillRect/>
          </a:stretch>
        </p:blipFill>
        <p:spPr>
          <a:xfrm>
            <a:off x="3689011" y="183012"/>
            <a:ext cx="5189728" cy="3423272"/>
          </a:xfrm>
          <a:prstGeom prst="rect">
            <a:avLst/>
          </a:prstGeom>
        </p:spPr>
      </p:pic>
    </p:spTree>
    <p:extLst>
      <p:ext uri="{BB962C8B-B14F-4D97-AF65-F5344CB8AC3E}">
        <p14:creationId xmlns:p14="http://schemas.microsoft.com/office/powerpoint/2010/main" val="1435804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97338" y="230483"/>
            <a:ext cx="8949324" cy="1375363"/>
          </a:xfrm>
          <a:prstGeom prst="rect">
            <a:avLst/>
          </a:prstGeom>
        </p:spPr>
        <p:txBody>
          <a:bodyPr spcFirstLastPara="1" wrap="square" lIns="91425" tIns="91425" rIns="91425" bIns="91425" anchor="ctr" anchorCtr="0">
            <a:noAutofit/>
          </a:bodyPr>
          <a:lstStyle/>
          <a:p>
            <a:pPr marL="342900" lvl="0" indent="-342900">
              <a:lnSpc>
                <a:spcPct val="107000"/>
              </a:lnSpc>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Đơn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giản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dễ</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cài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đặt</a:t>
            </a:r>
            <a:br>
              <a:rPr lang="en-US" sz="1800" kern="100" dirty="0">
                <a:latin typeface="Aptos" panose="020B0004020202020204" pitchFamily="34" charset="0"/>
                <a:ea typeface="Aptos" panose="020B0004020202020204" pitchFamily="34" charset="0"/>
                <a:cs typeface="Times New Roman" panose="02020603050405020304" pitchFamily="18" charset="0"/>
              </a:rPr>
            </a:br>
            <a:r>
              <a:rPr lang="en-US" sz="1800" kern="100" dirty="0">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Dễ</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dàng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kiểm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kề</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nhau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hay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O(1)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bằng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kiểm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giá</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trị</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i,j</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endParaRPr dirty="0"/>
          </a:p>
        </p:txBody>
      </p:sp>
      <p:sp>
        <p:nvSpPr>
          <p:cNvPr id="453" name="Google Shape;453;p36"/>
          <p:cNvSpPr txBox="1">
            <a:spLocks noGrp="1"/>
          </p:cNvSpPr>
          <p:nvPr>
            <p:ph type="subTitle" idx="1"/>
          </p:nvPr>
        </p:nvSpPr>
        <p:spPr>
          <a:xfrm>
            <a:off x="3423750" y="1722537"/>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800" dirty="0"/>
              <a:t>ƯU ĐIỂM</a:t>
            </a:r>
            <a:endParaRPr sz="1800" dirty="0"/>
          </a:p>
        </p:txBody>
      </p:sp>
      <p:sp>
        <p:nvSpPr>
          <p:cNvPr id="454" name="Google Shape;454;p36"/>
          <p:cNvSpPr txBox="1">
            <a:spLocks noGrp="1"/>
          </p:cNvSpPr>
          <p:nvPr>
            <p:ph type="subTitle" idx="2"/>
          </p:nvPr>
        </p:nvSpPr>
        <p:spPr>
          <a:xfrm>
            <a:off x="3423750" y="4498389"/>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800" dirty="0"/>
              <a:t>NHƯỢC ĐIỂM</a:t>
            </a:r>
            <a:endParaRPr sz="1800" dirty="0"/>
          </a:p>
        </p:txBody>
      </p:sp>
      <p:grpSp>
        <p:nvGrpSpPr>
          <p:cNvPr id="405" name="Nhóm 404">
            <a:extLst>
              <a:ext uri="{FF2B5EF4-FFF2-40B4-BE49-F238E27FC236}">
                <a16:creationId xmlns:a16="http://schemas.microsoft.com/office/drawing/2014/main" id="{31611740-31D2-EB77-35CD-8147F9638636}"/>
              </a:ext>
            </a:extLst>
          </p:cNvPr>
          <p:cNvGrpSpPr/>
          <p:nvPr/>
        </p:nvGrpSpPr>
        <p:grpSpPr>
          <a:xfrm>
            <a:off x="9679229" y="2527505"/>
            <a:ext cx="1726492" cy="787733"/>
            <a:chOff x="2715103" y="1067821"/>
            <a:chExt cx="1621300" cy="773400"/>
          </a:xfrm>
        </p:grpSpPr>
        <p:sp>
          <p:nvSpPr>
            <p:cNvPr id="406" name="Google Shape;387;p34">
              <a:extLst>
                <a:ext uri="{FF2B5EF4-FFF2-40B4-BE49-F238E27FC236}">
                  <a16:creationId xmlns:a16="http://schemas.microsoft.com/office/drawing/2014/main" id="{949E8988-086D-E5BF-A16B-6E62C7BBD882}"/>
                </a:ext>
              </a:extLst>
            </p:cNvPr>
            <p:cNvSpPr/>
            <p:nvPr/>
          </p:nvSpPr>
          <p:spPr>
            <a:xfrm flipH="1">
              <a:off x="3598883" y="1067821"/>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91;p34">
              <a:extLst>
                <a:ext uri="{FF2B5EF4-FFF2-40B4-BE49-F238E27FC236}">
                  <a16:creationId xmlns:a16="http://schemas.microsoft.com/office/drawing/2014/main" id="{3730BDA3-38A7-87E2-A938-1A310BE60298}"/>
                </a:ext>
              </a:extLst>
            </p:cNvPr>
            <p:cNvSpPr/>
            <p:nvPr/>
          </p:nvSpPr>
          <p:spPr>
            <a:xfrm flipH="1">
              <a:off x="3429448" y="1364646"/>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01;p34">
              <a:extLst>
                <a:ext uri="{FF2B5EF4-FFF2-40B4-BE49-F238E27FC236}">
                  <a16:creationId xmlns:a16="http://schemas.microsoft.com/office/drawing/2014/main" id="{38E74CC1-CFC9-C88C-E195-C4013706C098}"/>
                </a:ext>
              </a:extLst>
            </p:cNvPr>
            <p:cNvSpPr/>
            <p:nvPr/>
          </p:nvSpPr>
          <p:spPr>
            <a:xfrm>
              <a:off x="2715103" y="1067821"/>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12;p34">
              <a:extLst>
                <a:ext uri="{FF2B5EF4-FFF2-40B4-BE49-F238E27FC236}">
                  <a16:creationId xmlns:a16="http://schemas.microsoft.com/office/drawing/2014/main" id="{896D3E3A-D01C-6760-802F-F6DD56B5A5FF}"/>
                </a:ext>
              </a:extLst>
            </p:cNvPr>
            <p:cNvSpPr/>
            <p:nvPr/>
          </p:nvSpPr>
          <p:spPr>
            <a:xfrm flipH="1">
              <a:off x="3766230" y="1364646"/>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13;p34">
              <a:extLst>
                <a:ext uri="{FF2B5EF4-FFF2-40B4-BE49-F238E27FC236}">
                  <a16:creationId xmlns:a16="http://schemas.microsoft.com/office/drawing/2014/main" id="{1FF88544-9A71-CD2B-84B7-87EA62B569AB}"/>
                </a:ext>
              </a:extLst>
            </p:cNvPr>
            <p:cNvSpPr/>
            <p:nvPr/>
          </p:nvSpPr>
          <p:spPr>
            <a:xfrm flipH="1">
              <a:off x="3625839" y="1662371"/>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16;p34">
              <a:extLst>
                <a:ext uri="{FF2B5EF4-FFF2-40B4-BE49-F238E27FC236}">
                  <a16:creationId xmlns:a16="http://schemas.microsoft.com/office/drawing/2014/main" id="{7A9154C1-6BDB-0C4A-0038-D9C0CD164E0B}"/>
                </a:ext>
              </a:extLst>
            </p:cNvPr>
            <p:cNvGrpSpPr/>
            <p:nvPr/>
          </p:nvGrpSpPr>
          <p:grpSpPr>
            <a:xfrm>
              <a:off x="2872863" y="1237234"/>
              <a:ext cx="456169" cy="455755"/>
              <a:chOff x="858739" y="828453"/>
              <a:chExt cx="456169" cy="455755"/>
            </a:xfrm>
          </p:grpSpPr>
          <p:sp>
            <p:nvSpPr>
              <p:cNvPr id="426" name="Google Shape;417;p34">
                <a:extLst>
                  <a:ext uri="{FF2B5EF4-FFF2-40B4-BE49-F238E27FC236}">
                    <a16:creationId xmlns:a16="http://schemas.microsoft.com/office/drawing/2014/main" id="{B97F4786-F574-6D87-4BC3-3C46772A0996}"/>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18;p34">
                <a:extLst>
                  <a:ext uri="{FF2B5EF4-FFF2-40B4-BE49-F238E27FC236}">
                    <a16:creationId xmlns:a16="http://schemas.microsoft.com/office/drawing/2014/main" id="{437D879D-D2CC-9F83-E5BF-1F4F5443BC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19;p34">
                <a:extLst>
                  <a:ext uri="{FF2B5EF4-FFF2-40B4-BE49-F238E27FC236}">
                    <a16:creationId xmlns:a16="http://schemas.microsoft.com/office/drawing/2014/main" id="{9A5D7438-71B8-B2D1-DC8D-F05258DDC8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0;p34">
                <a:extLst>
                  <a:ext uri="{FF2B5EF4-FFF2-40B4-BE49-F238E27FC236}">
                    <a16:creationId xmlns:a16="http://schemas.microsoft.com/office/drawing/2014/main" id="{8E76399C-95F3-7FAC-6181-1D3AF095F8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21;p34">
                <a:extLst>
                  <a:ext uri="{FF2B5EF4-FFF2-40B4-BE49-F238E27FC236}">
                    <a16:creationId xmlns:a16="http://schemas.microsoft.com/office/drawing/2014/main" id="{C9AF1C46-A11F-C2EE-8020-C3B7A808D987}"/>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Hình chữ nhật 7">
            <a:extLst>
              <a:ext uri="{FF2B5EF4-FFF2-40B4-BE49-F238E27FC236}">
                <a16:creationId xmlns:a16="http://schemas.microsoft.com/office/drawing/2014/main" id="{7D1243B0-6247-4253-4946-DD49AB1A6A6B}"/>
              </a:ext>
            </a:extLst>
          </p:cNvPr>
          <p:cNvSpPr/>
          <p:nvPr/>
        </p:nvSpPr>
        <p:spPr>
          <a:xfrm>
            <a:off x="48669" y="2298994"/>
            <a:ext cx="9046662" cy="206106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lvl="0">
              <a:lnSpc>
                <a:spcPct val="107000"/>
              </a:lnSpc>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Tốn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bộ</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nhớ</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vì</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luôn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phải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dùng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trận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cỡ</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n x 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lưu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trữ</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cả</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trường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ít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vi-VN" sz="1800" kern="100" dirty="0">
              <a:effectLst/>
              <a:latin typeface="Aptos" panose="020B0004020202020204" pitchFamily="34" charset="0"/>
              <a:ea typeface="Aptos" panose="020B0004020202020204" pitchFamily="34" charset="0"/>
              <a:cs typeface="Times New Roman" panose="02020603050405020304" pitchFamily="18" charset="0"/>
            </a:endParaRPr>
          </a:p>
          <a:p>
            <a:pPr lvl="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xét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bất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kỳ</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kề</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những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nào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buộc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phải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duyệt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toàn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bộ</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j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kiểm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điều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kiện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i,j</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]!=0,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như</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vậy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cả</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khi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kề</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nào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vẫn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phải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duyệt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mất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để</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kiểm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tra</a:t>
            </a:r>
            <a:endParaRPr lang="vi-VN" sz="1800" kern="100" dirty="0">
              <a:effectLst/>
              <a:latin typeface="Aptos" panose="020B0004020202020204" pitchFamily="34" charset="0"/>
              <a:ea typeface="Aptos" panose="020B0004020202020204" pitchFamily="34" charset="0"/>
              <a:cs typeface="Times New Roman" panose="02020603050405020304" pitchFamily="18" charset="0"/>
            </a:endParaRPr>
          </a:p>
          <a:p>
            <a:pPr algn="ctr"/>
            <a:endParaRPr lang="vi-VN" dirty="0"/>
          </a:p>
        </p:txBody>
      </p:sp>
    </p:spTree>
    <p:extLst>
      <p:ext uri="{BB962C8B-B14F-4D97-AF65-F5344CB8AC3E}">
        <p14:creationId xmlns:p14="http://schemas.microsoft.com/office/powerpoint/2010/main" val="1533608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1482292" y="1485155"/>
            <a:ext cx="7218946" cy="2173190"/>
          </a:xfrm>
          <a:prstGeom prst="rect">
            <a:avLst/>
          </a:prstGeom>
        </p:spPr>
        <p:txBody>
          <a:bodyPr spcFirstLastPara="1" wrap="square" lIns="91425" tIns="91425" rIns="91425" bIns="0" anchor="b" anchorCtr="0">
            <a:noAutofit/>
          </a:bodyPr>
          <a:lstStyle/>
          <a:p>
            <a:pPr marL="0" lvl="0" indent="0" rtl="0">
              <a:lnSpc>
                <a:spcPct val="100000"/>
              </a:lnSpc>
              <a:spcBef>
                <a:spcPts val="0"/>
              </a:spcBef>
              <a:spcAft>
                <a:spcPts val="0"/>
              </a:spcAft>
              <a:buNone/>
            </a:pPr>
            <a:r>
              <a:rPr lang="en-US" sz="2400" spc="-150" dirty="0"/>
              <a:t>CÁC THÀNH VIÊN</a:t>
            </a:r>
            <a:br>
              <a:rPr lang="en-US" sz="2400" spc="-150" dirty="0"/>
            </a:br>
            <a:r>
              <a:rPr lang="en-US" sz="2400" spc="-150" dirty="0"/>
              <a:t>- DƯƠNG TẤN LỘC_23520854 </a:t>
            </a:r>
            <a:br>
              <a:rPr lang="en-US" sz="2400" spc="-150" dirty="0"/>
            </a:br>
            <a:r>
              <a:rPr lang="en-US" sz="2400" spc="-150" dirty="0"/>
              <a:t>- NGUYỄN VIỆT NGUYÊN_23521054</a:t>
            </a:r>
            <a:br>
              <a:rPr lang="en-US" sz="2400" spc="-150" dirty="0"/>
            </a:br>
            <a:r>
              <a:rPr lang="en-US" sz="2400" spc="-150" dirty="0"/>
              <a:t>- NGUYỄN VIỆT HÙNG_23520571</a:t>
            </a:r>
            <a:endParaRPr lang="vi-VN" sz="2400" spc="-150" dirty="0"/>
          </a:p>
        </p:txBody>
      </p:sp>
      <p:sp>
        <p:nvSpPr>
          <p:cNvPr id="335" name="Google Shape;335;p27"/>
          <p:cNvSpPr txBox="1">
            <a:spLocks noGrp="1"/>
          </p:cNvSpPr>
          <p:nvPr>
            <p:ph type="subTitle" idx="1"/>
          </p:nvPr>
        </p:nvSpPr>
        <p:spPr>
          <a:xfrm>
            <a:off x="7006220" y="6379931"/>
            <a:ext cx="3206183"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endParaRPr sz="2100" dirty="0">
              <a:solidFill>
                <a:schemeClr val="dk2"/>
              </a:solidFill>
            </a:endParaRPr>
          </a:p>
        </p:txBody>
      </p:sp>
      <p:sp>
        <p:nvSpPr>
          <p:cNvPr id="2" name="Hình chữ nhật 1">
            <a:extLst>
              <a:ext uri="{FF2B5EF4-FFF2-40B4-BE49-F238E27FC236}">
                <a16:creationId xmlns:a16="http://schemas.microsoft.com/office/drawing/2014/main" id="{F228B260-85E4-B9C9-C1C2-59EB56CEB8E2}"/>
              </a:ext>
            </a:extLst>
          </p:cNvPr>
          <p:cNvSpPr/>
          <p:nvPr/>
        </p:nvSpPr>
        <p:spPr>
          <a:xfrm>
            <a:off x="-4361177" y="1646975"/>
            <a:ext cx="4899259" cy="24640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vi-VN"/>
          </a:p>
        </p:txBody>
      </p:sp>
      <p:sp>
        <p:nvSpPr>
          <p:cNvPr id="3" name="Hình chữ nhật 2">
            <a:extLst>
              <a:ext uri="{FF2B5EF4-FFF2-40B4-BE49-F238E27FC236}">
                <a16:creationId xmlns:a16="http://schemas.microsoft.com/office/drawing/2014/main" id="{454967AF-16EA-CB06-9C22-6BEBA929FD81}"/>
              </a:ext>
            </a:extLst>
          </p:cNvPr>
          <p:cNvSpPr/>
          <p:nvPr/>
        </p:nvSpPr>
        <p:spPr>
          <a:xfrm>
            <a:off x="8269972" y="282327"/>
            <a:ext cx="5948413" cy="20886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891657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97338" y="1475852"/>
            <a:ext cx="8949324" cy="1375363"/>
          </a:xfrm>
          <a:prstGeom prst="rect">
            <a:avLst/>
          </a:prstGeom>
        </p:spPr>
        <p:txBody>
          <a:bodyPr spcFirstLastPara="1" wrap="square" lIns="91425" tIns="91425" rIns="91425" bIns="91425" anchor="ctr" anchorCtr="0">
            <a:noAutofit/>
          </a:bodyPr>
          <a:lstStyle/>
          <a:p>
            <a:pPr marL="342900" lvl="0" indent="-342900">
              <a:lnSpc>
                <a:spcPct val="107000"/>
              </a:lnSpc>
            </a:pPr>
            <a:r>
              <a:rPr lang="en-US" sz="1800" dirty="0">
                <a:effectLst/>
                <a:latin typeface="Aptos" panose="020B0004020202020204" pitchFamily="34" charset="0"/>
                <a:ea typeface="Aptos" panose="020B0004020202020204" pitchFamily="34" charset="0"/>
                <a:cs typeface="Times New Roman" panose="02020603050405020304" pitchFamily="18" charset="0"/>
              </a:rPr>
              <a:t>Ma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trận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những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bài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toán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lượng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ít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thường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vượt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quá</a:t>
            </a:r>
            <a:r>
              <a:rPr lang="en-US" sz="1800" dirty="0">
                <a:latin typeface="Aptos" panose="020B0004020202020204" pitchFamily="34" charset="0"/>
                <a:ea typeface="Aptos" panose="020B0004020202020204" pitchFamily="34" charset="0"/>
                <a:cs typeface="Times New Roman" panose="02020603050405020304" pitchFamily="18" charset="0"/>
              </a:rPr>
              <a:t> </a:t>
            </a:r>
            <a:r>
              <a:rPr lang="en-US" sz="1800" dirty="0">
                <a:effectLst/>
                <a:latin typeface="Aptos" panose="020B0004020202020204" pitchFamily="34" charset="0"/>
                <a:ea typeface="Aptos" panose="020B0004020202020204" pitchFamily="34" charset="0"/>
                <a:cs typeface="Times New Roman" panose="02020603050405020304" pitchFamily="18" charset="0"/>
              </a:rPr>
              <a:t>300)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nhiều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cạnh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thì</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tốt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hơn</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dirty="0"/>
          </a:p>
        </p:txBody>
      </p:sp>
      <p:sp>
        <p:nvSpPr>
          <p:cNvPr id="453" name="Google Shape;453;p36"/>
          <p:cNvSpPr txBox="1">
            <a:spLocks noGrp="1"/>
          </p:cNvSpPr>
          <p:nvPr>
            <p:ph type="subTitle" idx="1"/>
          </p:nvPr>
        </p:nvSpPr>
        <p:spPr>
          <a:xfrm>
            <a:off x="3423750" y="3080455"/>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800" dirty="0"/>
              <a:t>PHÙ HỢP</a:t>
            </a:r>
            <a:endParaRPr sz="1800" dirty="0"/>
          </a:p>
        </p:txBody>
      </p:sp>
      <p:grpSp>
        <p:nvGrpSpPr>
          <p:cNvPr id="405" name="Nhóm 404">
            <a:extLst>
              <a:ext uri="{FF2B5EF4-FFF2-40B4-BE49-F238E27FC236}">
                <a16:creationId xmlns:a16="http://schemas.microsoft.com/office/drawing/2014/main" id="{31611740-31D2-EB77-35CD-8147F9638636}"/>
              </a:ext>
            </a:extLst>
          </p:cNvPr>
          <p:cNvGrpSpPr/>
          <p:nvPr/>
        </p:nvGrpSpPr>
        <p:grpSpPr>
          <a:xfrm>
            <a:off x="9679229" y="2527505"/>
            <a:ext cx="1726492" cy="787733"/>
            <a:chOff x="2715103" y="1067821"/>
            <a:chExt cx="1621300" cy="773400"/>
          </a:xfrm>
        </p:grpSpPr>
        <p:sp>
          <p:nvSpPr>
            <p:cNvPr id="406" name="Google Shape;387;p34">
              <a:extLst>
                <a:ext uri="{FF2B5EF4-FFF2-40B4-BE49-F238E27FC236}">
                  <a16:creationId xmlns:a16="http://schemas.microsoft.com/office/drawing/2014/main" id="{949E8988-086D-E5BF-A16B-6E62C7BBD882}"/>
                </a:ext>
              </a:extLst>
            </p:cNvPr>
            <p:cNvSpPr/>
            <p:nvPr/>
          </p:nvSpPr>
          <p:spPr>
            <a:xfrm flipH="1">
              <a:off x="3598883" y="1067821"/>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91;p34">
              <a:extLst>
                <a:ext uri="{FF2B5EF4-FFF2-40B4-BE49-F238E27FC236}">
                  <a16:creationId xmlns:a16="http://schemas.microsoft.com/office/drawing/2014/main" id="{3730BDA3-38A7-87E2-A938-1A310BE60298}"/>
                </a:ext>
              </a:extLst>
            </p:cNvPr>
            <p:cNvSpPr/>
            <p:nvPr/>
          </p:nvSpPr>
          <p:spPr>
            <a:xfrm flipH="1">
              <a:off x="3429448" y="1364646"/>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01;p34">
              <a:extLst>
                <a:ext uri="{FF2B5EF4-FFF2-40B4-BE49-F238E27FC236}">
                  <a16:creationId xmlns:a16="http://schemas.microsoft.com/office/drawing/2014/main" id="{38E74CC1-CFC9-C88C-E195-C4013706C098}"/>
                </a:ext>
              </a:extLst>
            </p:cNvPr>
            <p:cNvSpPr/>
            <p:nvPr/>
          </p:nvSpPr>
          <p:spPr>
            <a:xfrm>
              <a:off x="2715103" y="1067821"/>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12;p34">
              <a:extLst>
                <a:ext uri="{FF2B5EF4-FFF2-40B4-BE49-F238E27FC236}">
                  <a16:creationId xmlns:a16="http://schemas.microsoft.com/office/drawing/2014/main" id="{896D3E3A-D01C-6760-802F-F6DD56B5A5FF}"/>
                </a:ext>
              </a:extLst>
            </p:cNvPr>
            <p:cNvSpPr/>
            <p:nvPr/>
          </p:nvSpPr>
          <p:spPr>
            <a:xfrm flipH="1">
              <a:off x="3766230" y="1364646"/>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13;p34">
              <a:extLst>
                <a:ext uri="{FF2B5EF4-FFF2-40B4-BE49-F238E27FC236}">
                  <a16:creationId xmlns:a16="http://schemas.microsoft.com/office/drawing/2014/main" id="{1FF88544-9A71-CD2B-84B7-87EA62B569AB}"/>
                </a:ext>
              </a:extLst>
            </p:cNvPr>
            <p:cNvSpPr/>
            <p:nvPr/>
          </p:nvSpPr>
          <p:spPr>
            <a:xfrm flipH="1">
              <a:off x="3625839" y="1662371"/>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16;p34">
              <a:extLst>
                <a:ext uri="{FF2B5EF4-FFF2-40B4-BE49-F238E27FC236}">
                  <a16:creationId xmlns:a16="http://schemas.microsoft.com/office/drawing/2014/main" id="{7A9154C1-6BDB-0C4A-0038-D9C0CD164E0B}"/>
                </a:ext>
              </a:extLst>
            </p:cNvPr>
            <p:cNvGrpSpPr/>
            <p:nvPr/>
          </p:nvGrpSpPr>
          <p:grpSpPr>
            <a:xfrm>
              <a:off x="2872863" y="1237234"/>
              <a:ext cx="456169" cy="455755"/>
              <a:chOff x="858739" y="828453"/>
              <a:chExt cx="456169" cy="455755"/>
            </a:xfrm>
          </p:grpSpPr>
          <p:sp>
            <p:nvSpPr>
              <p:cNvPr id="426" name="Google Shape;417;p34">
                <a:extLst>
                  <a:ext uri="{FF2B5EF4-FFF2-40B4-BE49-F238E27FC236}">
                    <a16:creationId xmlns:a16="http://schemas.microsoft.com/office/drawing/2014/main" id="{B97F4786-F574-6D87-4BC3-3C46772A0996}"/>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18;p34">
                <a:extLst>
                  <a:ext uri="{FF2B5EF4-FFF2-40B4-BE49-F238E27FC236}">
                    <a16:creationId xmlns:a16="http://schemas.microsoft.com/office/drawing/2014/main" id="{437D879D-D2CC-9F83-E5BF-1F4F5443BC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19;p34">
                <a:extLst>
                  <a:ext uri="{FF2B5EF4-FFF2-40B4-BE49-F238E27FC236}">
                    <a16:creationId xmlns:a16="http://schemas.microsoft.com/office/drawing/2014/main" id="{9A5D7438-71B8-B2D1-DC8D-F05258DDC8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0;p34">
                <a:extLst>
                  <a:ext uri="{FF2B5EF4-FFF2-40B4-BE49-F238E27FC236}">
                    <a16:creationId xmlns:a16="http://schemas.microsoft.com/office/drawing/2014/main" id="{8E76399C-95F3-7FAC-6181-1D3AF095F8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21;p34">
                <a:extLst>
                  <a:ext uri="{FF2B5EF4-FFF2-40B4-BE49-F238E27FC236}">
                    <a16:creationId xmlns:a16="http://schemas.microsoft.com/office/drawing/2014/main" id="{C9AF1C46-A11F-C2EE-8020-C3B7A808D987}"/>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243505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1487969" y="2732172"/>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529296" y="3005581"/>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739355" y="2435347"/>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950989" y="2435348"/>
            <a:ext cx="5150834"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a:t>
            </a:r>
            <a:r>
              <a:rPr lang="en" sz="4000"/>
              <a:t>SÁCH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164656" y="2489875"/>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1043960" y="2732598"/>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19401" y="2607224"/>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75135" y="2489874"/>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388490" y="2746957"/>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146787" y="3004466"/>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512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265788" y="1713126"/>
            <a:ext cx="6590950" cy="1593691"/>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nSpc>
                <a:spcPct val="107000"/>
              </a:lnSpc>
              <a:spcAft>
                <a:spcPts val="800"/>
              </a:spcAft>
            </a:pP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Đối</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với</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mỗi</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u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đồ</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thị</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ta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lưu</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trữ</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danh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sách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kề</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với</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u. </a:t>
            </a:r>
            <a:endPar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57789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2850593" y="6306549"/>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0379" y="-753170"/>
            <a:ext cx="3101608" cy="72120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44500" y="6313163"/>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133764" y="5956316"/>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391503" y="6009724"/>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177275" y="6306549"/>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540323" y="6604274"/>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299650" y="6143617"/>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34690" y="1401749"/>
            <a:ext cx="5936150" cy="598714"/>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nSpc>
                <a:spcPct val="107000"/>
              </a:lnSpc>
              <a:spcAft>
                <a:spcPts val="800"/>
              </a:spcAft>
            </a:pPr>
            <a:r>
              <a:rPr lang="en-US" sz="4000" dirty="0" err="1">
                <a:solidFill>
                  <a:schemeClr val="tx1"/>
                </a:solidFill>
              </a:rPr>
              <a:t>X</a:t>
            </a:r>
            <a:r>
              <a:rPr lang="en-US" sz="3200" dirty="0" err="1">
                <a:solidFill>
                  <a:schemeClr val="tx1"/>
                </a:solidFill>
              </a:rPr>
              <a:t>ét</a:t>
            </a:r>
            <a:r>
              <a:rPr lang="en-US" sz="3200" dirty="0">
                <a:solidFill>
                  <a:schemeClr val="tx1"/>
                </a:solidFill>
              </a:rPr>
              <a:t> </a:t>
            </a:r>
            <a:r>
              <a:rPr lang="en-US" sz="3200" dirty="0" err="1">
                <a:solidFill>
                  <a:schemeClr val="tx1"/>
                </a:solidFill>
              </a:rPr>
              <a:t>đồ</a:t>
            </a:r>
            <a:r>
              <a:rPr lang="en-US" sz="3200" dirty="0">
                <a:solidFill>
                  <a:schemeClr val="tx1"/>
                </a:solidFill>
              </a:rPr>
              <a:t> </a:t>
            </a:r>
            <a:r>
              <a:rPr lang="en-US" sz="3200" dirty="0" err="1">
                <a:solidFill>
                  <a:schemeClr val="tx1"/>
                </a:solidFill>
              </a:rPr>
              <a:t>thị</a:t>
            </a:r>
            <a:r>
              <a:rPr lang="en-US" sz="3200" dirty="0">
                <a:solidFill>
                  <a:schemeClr val="tx1"/>
                </a:solidFill>
              </a:rPr>
              <a:t> </a:t>
            </a:r>
            <a:r>
              <a:rPr lang="en-US" sz="3200" dirty="0" err="1">
                <a:solidFill>
                  <a:schemeClr val="tx1"/>
                </a:solidFill>
              </a:rPr>
              <a:t>sau</a:t>
            </a:r>
            <a:r>
              <a:rPr lang="en-US" sz="3200" dirty="0">
                <a:solidFill>
                  <a:schemeClr val="tx1"/>
                </a:solidFill>
              </a:rPr>
              <a:t>:</a:t>
            </a:r>
            <a:endParaRPr lang="vi-VN" sz="3200" dirty="0">
              <a:solidFill>
                <a:schemeClr val="tx1"/>
              </a:solidFill>
            </a:endParaRPr>
          </a:p>
        </p:txBody>
      </p:sp>
      <p:grpSp>
        <p:nvGrpSpPr>
          <p:cNvPr id="4" name="Nhóm 3">
            <a:extLst>
              <a:ext uri="{FF2B5EF4-FFF2-40B4-BE49-F238E27FC236}">
                <a16:creationId xmlns:a16="http://schemas.microsoft.com/office/drawing/2014/main" id="{55ADCB30-B239-2770-CB34-B3FAFE146BBC}"/>
              </a:ext>
            </a:extLst>
          </p:cNvPr>
          <p:cNvGrpSpPr/>
          <p:nvPr/>
        </p:nvGrpSpPr>
        <p:grpSpPr>
          <a:xfrm>
            <a:off x="3415961" y="2153085"/>
            <a:ext cx="3802868" cy="1918126"/>
            <a:chOff x="3415961" y="2153085"/>
            <a:chExt cx="3802868" cy="1918126"/>
          </a:xfrm>
        </p:grpSpPr>
        <p:cxnSp>
          <p:nvCxnSpPr>
            <p:cNvPr id="5" name="Đường nối Thẳng 4">
              <a:extLst>
                <a:ext uri="{FF2B5EF4-FFF2-40B4-BE49-F238E27FC236}">
                  <a16:creationId xmlns:a16="http://schemas.microsoft.com/office/drawing/2014/main" id="{17B00584-D6D4-0B25-F21A-C31B54C90F8B}"/>
                </a:ext>
              </a:extLst>
            </p:cNvPr>
            <p:cNvCxnSpPr>
              <a:cxnSpLocks/>
              <a:stCxn id="30" idx="5"/>
              <a:endCxn id="10" idx="1"/>
            </p:cNvCxnSpPr>
            <p:nvPr/>
          </p:nvCxnSpPr>
          <p:spPr>
            <a:xfrm>
              <a:off x="3852575" y="3275290"/>
              <a:ext cx="512036" cy="402061"/>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Nhóm 5">
              <a:extLst>
                <a:ext uri="{FF2B5EF4-FFF2-40B4-BE49-F238E27FC236}">
                  <a16:creationId xmlns:a16="http://schemas.microsoft.com/office/drawing/2014/main" id="{43112369-09EE-17EC-4215-3878A6BA3BE8}"/>
                </a:ext>
              </a:extLst>
            </p:cNvPr>
            <p:cNvGrpSpPr/>
            <p:nvPr/>
          </p:nvGrpSpPr>
          <p:grpSpPr>
            <a:xfrm>
              <a:off x="3415961" y="2153085"/>
              <a:ext cx="3802868" cy="1918126"/>
              <a:chOff x="2687828" y="1742889"/>
              <a:chExt cx="3802868" cy="1918126"/>
            </a:xfrm>
          </p:grpSpPr>
          <p:sp>
            <p:nvSpPr>
              <p:cNvPr id="7" name="Hình Bầu dục 6">
                <a:extLst>
                  <a:ext uri="{FF2B5EF4-FFF2-40B4-BE49-F238E27FC236}">
                    <a16:creationId xmlns:a16="http://schemas.microsoft.com/office/drawing/2014/main" id="{E4C88FC5-3FD6-B025-8F85-34D390DD8784}"/>
                  </a:ext>
                </a:extLst>
              </p:cNvPr>
              <p:cNvSpPr/>
              <p:nvPr/>
            </p:nvSpPr>
            <p:spPr>
              <a:xfrm>
                <a:off x="3561568" y="174288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vi-VN" dirty="0"/>
              </a:p>
            </p:txBody>
          </p:sp>
          <p:sp>
            <p:nvSpPr>
              <p:cNvPr id="9" name="Hình Bầu dục 8">
                <a:extLst>
                  <a:ext uri="{FF2B5EF4-FFF2-40B4-BE49-F238E27FC236}">
                    <a16:creationId xmlns:a16="http://schemas.microsoft.com/office/drawing/2014/main" id="{2004C9FE-1F0A-5CA5-787D-A8B4262C6565}"/>
                  </a:ext>
                </a:extLst>
              </p:cNvPr>
              <p:cNvSpPr/>
              <p:nvPr/>
            </p:nvSpPr>
            <p:spPr>
              <a:xfrm>
                <a:off x="5224138" y="1747591"/>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vi-VN" dirty="0"/>
              </a:p>
            </p:txBody>
          </p:sp>
          <p:sp>
            <p:nvSpPr>
              <p:cNvPr id="10" name="Hình Bầu dục 9">
                <a:extLst>
                  <a:ext uri="{FF2B5EF4-FFF2-40B4-BE49-F238E27FC236}">
                    <a16:creationId xmlns:a16="http://schemas.microsoft.com/office/drawing/2014/main" id="{94280885-D0C0-9FDF-D306-9093F551BEB5}"/>
                  </a:ext>
                </a:extLst>
              </p:cNvPr>
              <p:cNvSpPr/>
              <p:nvPr/>
            </p:nvSpPr>
            <p:spPr>
              <a:xfrm>
                <a:off x="3561567" y="319957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vi-VN" dirty="0"/>
              </a:p>
            </p:txBody>
          </p:sp>
          <p:sp>
            <p:nvSpPr>
              <p:cNvPr id="11" name="Hình Bầu dục 10">
                <a:extLst>
                  <a:ext uri="{FF2B5EF4-FFF2-40B4-BE49-F238E27FC236}">
                    <a16:creationId xmlns:a16="http://schemas.microsoft.com/office/drawing/2014/main" id="{ED0F7C34-6ABE-DBC1-9704-EA00C4B2F644}"/>
                  </a:ext>
                </a:extLst>
              </p:cNvPr>
              <p:cNvSpPr/>
              <p:nvPr/>
            </p:nvSpPr>
            <p:spPr>
              <a:xfrm>
                <a:off x="5224139" y="319957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vi-VN" dirty="0"/>
              </a:p>
            </p:txBody>
          </p:sp>
          <p:cxnSp>
            <p:nvCxnSpPr>
              <p:cNvPr id="27" name="Đường nối Thẳng 26">
                <a:extLst>
                  <a:ext uri="{FF2B5EF4-FFF2-40B4-BE49-F238E27FC236}">
                    <a16:creationId xmlns:a16="http://schemas.microsoft.com/office/drawing/2014/main" id="{E2D7B05A-3D06-3F73-97BC-60DC9159473D}"/>
                  </a:ext>
                </a:extLst>
              </p:cNvPr>
              <p:cNvCxnSpPr>
                <a:stCxn id="7" idx="4"/>
                <a:endCxn id="10" idx="0"/>
              </p:cNvCxnSpPr>
              <p:nvPr/>
            </p:nvCxnSpPr>
            <p:spPr>
              <a:xfrm flipH="1">
                <a:off x="3817330" y="2204325"/>
                <a:ext cx="1" cy="995254"/>
              </a:xfrm>
              <a:prstGeom prst="line">
                <a:avLst/>
              </a:prstGeom>
            </p:spPr>
            <p:style>
              <a:lnRef idx="1">
                <a:schemeClr val="accent1"/>
              </a:lnRef>
              <a:fillRef idx="0">
                <a:schemeClr val="accent1"/>
              </a:fillRef>
              <a:effectRef idx="0">
                <a:schemeClr val="accent1"/>
              </a:effectRef>
              <a:fontRef idx="minor">
                <a:schemeClr val="tx1"/>
              </a:fontRef>
            </p:style>
          </p:cxnSp>
          <p:sp>
            <p:nvSpPr>
              <p:cNvPr id="30" name="Hình Bầu dục 29">
                <a:extLst>
                  <a:ext uri="{FF2B5EF4-FFF2-40B4-BE49-F238E27FC236}">
                    <a16:creationId xmlns:a16="http://schemas.microsoft.com/office/drawing/2014/main" id="{C11449B7-A019-CB72-A0B2-DA6EE193B630}"/>
                  </a:ext>
                </a:extLst>
              </p:cNvPr>
              <p:cNvSpPr/>
              <p:nvPr/>
            </p:nvSpPr>
            <p:spPr>
              <a:xfrm>
                <a:off x="2687828" y="2471234"/>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vi-VN" dirty="0"/>
              </a:p>
            </p:txBody>
          </p:sp>
          <p:sp>
            <p:nvSpPr>
              <p:cNvPr id="32" name="Hình Bầu dục 31">
                <a:extLst>
                  <a:ext uri="{FF2B5EF4-FFF2-40B4-BE49-F238E27FC236}">
                    <a16:creationId xmlns:a16="http://schemas.microsoft.com/office/drawing/2014/main" id="{ED2917E6-D308-E44E-AD69-073A2618A39E}"/>
                  </a:ext>
                </a:extLst>
              </p:cNvPr>
              <p:cNvSpPr/>
              <p:nvPr/>
            </p:nvSpPr>
            <p:spPr>
              <a:xfrm>
                <a:off x="5979171" y="2468516"/>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endParaRPr lang="vi-VN" dirty="0"/>
              </a:p>
            </p:txBody>
          </p:sp>
          <p:cxnSp>
            <p:nvCxnSpPr>
              <p:cNvPr id="33" name="Đường nối Thẳng 32">
                <a:extLst>
                  <a:ext uri="{FF2B5EF4-FFF2-40B4-BE49-F238E27FC236}">
                    <a16:creationId xmlns:a16="http://schemas.microsoft.com/office/drawing/2014/main" id="{C12FBD82-D04A-B310-ADFE-DD58B5FA68F8}"/>
                  </a:ext>
                </a:extLst>
              </p:cNvPr>
              <p:cNvCxnSpPr>
                <a:cxnSpLocks/>
                <a:stCxn id="7" idx="4"/>
                <a:endCxn id="11" idx="0"/>
              </p:cNvCxnSpPr>
              <p:nvPr/>
            </p:nvCxnSpPr>
            <p:spPr>
              <a:xfrm>
                <a:off x="3817331" y="2204325"/>
                <a:ext cx="1662571" cy="995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Đường nối Thẳng 33">
                <a:extLst>
                  <a:ext uri="{FF2B5EF4-FFF2-40B4-BE49-F238E27FC236}">
                    <a16:creationId xmlns:a16="http://schemas.microsoft.com/office/drawing/2014/main" id="{F74A4A1F-3F8C-869E-80BE-DB4270912E6D}"/>
                  </a:ext>
                </a:extLst>
              </p:cNvPr>
              <p:cNvCxnSpPr>
                <a:stCxn id="9" idx="4"/>
                <a:endCxn id="11" idx="0"/>
              </p:cNvCxnSpPr>
              <p:nvPr/>
            </p:nvCxnSpPr>
            <p:spPr>
              <a:xfrm>
                <a:off x="5479901" y="2209027"/>
                <a:ext cx="1" cy="990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Đường nối Thẳng 35">
                <a:extLst>
                  <a:ext uri="{FF2B5EF4-FFF2-40B4-BE49-F238E27FC236}">
                    <a16:creationId xmlns:a16="http://schemas.microsoft.com/office/drawing/2014/main" id="{D9393C65-DADF-BDD7-0BF7-9DF48029DC77}"/>
                  </a:ext>
                </a:extLst>
              </p:cNvPr>
              <p:cNvCxnSpPr>
                <a:stCxn id="10" idx="6"/>
                <a:endCxn id="11" idx="2"/>
              </p:cNvCxnSpPr>
              <p:nvPr/>
            </p:nvCxnSpPr>
            <p:spPr>
              <a:xfrm>
                <a:off x="4073092" y="3430297"/>
                <a:ext cx="11510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Đường nối Thẳng 36">
                <a:extLst>
                  <a:ext uri="{FF2B5EF4-FFF2-40B4-BE49-F238E27FC236}">
                    <a16:creationId xmlns:a16="http://schemas.microsoft.com/office/drawing/2014/main" id="{F43470A3-B5F1-C960-8E57-5CB6914CC8EB}"/>
                  </a:ext>
                </a:extLst>
              </p:cNvPr>
              <p:cNvCxnSpPr>
                <a:cxnSpLocks/>
                <a:stCxn id="7" idx="6"/>
                <a:endCxn id="9" idx="2"/>
              </p:cNvCxnSpPr>
              <p:nvPr/>
            </p:nvCxnSpPr>
            <p:spPr>
              <a:xfrm>
                <a:off x="4073093" y="1973607"/>
                <a:ext cx="1151045" cy="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Đường nối Thẳng 38">
                <a:extLst>
                  <a:ext uri="{FF2B5EF4-FFF2-40B4-BE49-F238E27FC236}">
                    <a16:creationId xmlns:a16="http://schemas.microsoft.com/office/drawing/2014/main" id="{DA0E63DB-6F4D-4F4E-A517-BB3CF9DB5CB0}"/>
                  </a:ext>
                </a:extLst>
              </p:cNvPr>
              <p:cNvCxnSpPr>
                <a:stCxn id="30" idx="7"/>
                <a:endCxn id="7" idx="3"/>
              </p:cNvCxnSpPr>
              <p:nvPr/>
            </p:nvCxnSpPr>
            <p:spPr>
              <a:xfrm flipV="1">
                <a:off x="3124442" y="2136749"/>
                <a:ext cx="512037" cy="402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Đường nối Thẳng 39">
                <a:extLst>
                  <a:ext uri="{FF2B5EF4-FFF2-40B4-BE49-F238E27FC236}">
                    <a16:creationId xmlns:a16="http://schemas.microsoft.com/office/drawing/2014/main" id="{83BD5BB5-C09F-658C-BF4B-25D4A8432E1C}"/>
                  </a:ext>
                </a:extLst>
              </p:cNvPr>
              <p:cNvCxnSpPr>
                <a:cxnSpLocks/>
                <a:stCxn id="11" idx="7"/>
                <a:endCxn id="32" idx="3"/>
              </p:cNvCxnSpPr>
              <p:nvPr/>
            </p:nvCxnSpPr>
            <p:spPr>
              <a:xfrm flipV="1">
                <a:off x="5660753" y="2862376"/>
                <a:ext cx="393329" cy="404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Đường nối Thẳng 40">
                <a:extLst>
                  <a:ext uri="{FF2B5EF4-FFF2-40B4-BE49-F238E27FC236}">
                    <a16:creationId xmlns:a16="http://schemas.microsoft.com/office/drawing/2014/main" id="{8D62472D-DBE1-DF82-333A-FD44E01F293E}"/>
                  </a:ext>
                </a:extLst>
              </p:cNvPr>
              <p:cNvCxnSpPr>
                <a:cxnSpLocks/>
                <a:stCxn id="9" idx="5"/>
                <a:endCxn id="32" idx="1"/>
              </p:cNvCxnSpPr>
              <p:nvPr/>
            </p:nvCxnSpPr>
            <p:spPr>
              <a:xfrm>
                <a:off x="5660752" y="2141451"/>
                <a:ext cx="393330" cy="39464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57742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2850593" y="6306549"/>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0379" y="-753170"/>
            <a:ext cx="3101608" cy="72120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44500" y="6313163"/>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133764" y="5956316"/>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391503" y="6009724"/>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177275" y="6306549"/>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540323" y="6604274"/>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299650" y="6143617"/>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34690" y="1401749"/>
            <a:ext cx="5936150" cy="598714"/>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nSpc>
                <a:spcPct val="107000"/>
              </a:lnSpc>
              <a:spcAft>
                <a:spcPts val="800"/>
              </a:spcAft>
            </a:pPr>
            <a:r>
              <a:rPr lang="en-US" sz="4000" dirty="0" err="1">
                <a:solidFill>
                  <a:schemeClr val="tx1"/>
                </a:solidFill>
              </a:rPr>
              <a:t>X</a:t>
            </a:r>
            <a:r>
              <a:rPr lang="en-US" sz="3200" dirty="0" err="1">
                <a:solidFill>
                  <a:schemeClr val="tx1"/>
                </a:solidFill>
              </a:rPr>
              <a:t>ét</a:t>
            </a:r>
            <a:r>
              <a:rPr lang="en-US" sz="3200" dirty="0">
                <a:solidFill>
                  <a:schemeClr val="tx1"/>
                </a:solidFill>
              </a:rPr>
              <a:t> </a:t>
            </a:r>
            <a:r>
              <a:rPr lang="en-US" sz="3200" dirty="0" err="1">
                <a:solidFill>
                  <a:schemeClr val="tx1"/>
                </a:solidFill>
              </a:rPr>
              <a:t>đồ</a:t>
            </a:r>
            <a:r>
              <a:rPr lang="en-US" sz="3200" dirty="0">
                <a:solidFill>
                  <a:schemeClr val="tx1"/>
                </a:solidFill>
              </a:rPr>
              <a:t> </a:t>
            </a:r>
            <a:r>
              <a:rPr lang="en-US" sz="3200" dirty="0" err="1">
                <a:solidFill>
                  <a:schemeClr val="tx1"/>
                </a:solidFill>
              </a:rPr>
              <a:t>thị</a:t>
            </a:r>
            <a:r>
              <a:rPr lang="en-US" sz="3200" dirty="0">
                <a:solidFill>
                  <a:schemeClr val="tx1"/>
                </a:solidFill>
              </a:rPr>
              <a:t> </a:t>
            </a:r>
            <a:r>
              <a:rPr lang="en-US" sz="3200" dirty="0" err="1">
                <a:solidFill>
                  <a:schemeClr val="tx1"/>
                </a:solidFill>
              </a:rPr>
              <a:t>sau</a:t>
            </a:r>
            <a:r>
              <a:rPr lang="en-US" sz="3200" dirty="0">
                <a:solidFill>
                  <a:schemeClr val="tx1"/>
                </a:solidFill>
              </a:rPr>
              <a:t>:</a:t>
            </a:r>
            <a:endParaRPr lang="vi-VN" sz="3200" dirty="0">
              <a:solidFill>
                <a:schemeClr val="tx1"/>
              </a:solidFill>
            </a:endParaRPr>
          </a:p>
        </p:txBody>
      </p:sp>
      <p:grpSp>
        <p:nvGrpSpPr>
          <p:cNvPr id="4" name="Nhóm 3">
            <a:extLst>
              <a:ext uri="{FF2B5EF4-FFF2-40B4-BE49-F238E27FC236}">
                <a16:creationId xmlns:a16="http://schemas.microsoft.com/office/drawing/2014/main" id="{55ADCB30-B239-2770-CB34-B3FAFE146BBC}"/>
              </a:ext>
            </a:extLst>
          </p:cNvPr>
          <p:cNvGrpSpPr/>
          <p:nvPr/>
        </p:nvGrpSpPr>
        <p:grpSpPr>
          <a:xfrm>
            <a:off x="6590549" y="2463780"/>
            <a:ext cx="2418229" cy="1580715"/>
            <a:chOff x="3415961" y="2153085"/>
            <a:chExt cx="3802868" cy="1918126"/>
          </a:xfrm>
        </p:grpSpPr>
        <p:cxnSp>
          <p:nvCxnSpPr>
            <p:cNvPr id="5" name="Đường nối Thẳng 4">
              <a:extLst>
                <a:ext uri="{FF2B5EF4-FFF2-40B4-BE49-F238E27FC236}">
                  <a16:creationId xmlns:a16="http://schemas.microsoft.com/office/drawing/2014/main" id="{17B00584-D6D4-0B25-F21A-C31B54C90F8B}"/>
                </a:ext>
              </a:extLst>
            </p:cNvPr>
            <p:cNvCxnSpPr>
              <a:cxnSpLocks/>
              <a:stCxn id="30" idx="5"/>
              <a:endCxn id="10" idx="1"/>
            </p:cNvCxnSpPr>
            <p:nvPr/>
          </p:nvCxnSpPr>
          <p:spPr>
            <a:xfrm>
              <a:off x="3852575" y="3275290"/>
              <a:ext cx="512036" cy="402061"/>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Nhóm 5">
              <a:extLst>
                <a:ext uri="{FF2B5EF4-FFF2-40B4-BE49-F238E27FC236}">
                  <a16:creationId xmlns:a16="http://schemas.microsoft.com/office/drawing/2014/main" id="{43112369-09EE-17EC-4215-3878A6BA3BE8}"/>
                </a:ext>
              </a:extLst>
            </p:cNvPr>
            <p:cNvGrpSpPr/>
            <p:nvPr/>
          </p:nvGrpSpPr>
          <p:grpSpPr>
            <a:xfrm>
              <a:off x="3415961" y="2153085"/>
              <a:ext cx="3802868" cy="1918126"/>
              <a:chOff x="2687828" y="1742889"/>
              <a:chExt cx="3802868" cy="1918126"/>
            </a:xfrm>
          </p:grpSpPr>
          <p:sp>
            <p:nvSpPr>
              <p:cNvPr id="7" name="Hình Bầu dục 6">
                <a:extLst>
                  <a:ext uri="{FF2B5EF4-FFF2-40B4-BE49-F238E27FC236}">
                    <a16:creationId xmlns:a16="http://schemas.microsoft.com/office/drawing/2014/main" id="{E4C88FC5-3FD6-B025-8F85-34D390DD8784}"/>
                  </a:ext>
                </a:extLst>
              </p:cNvPr>
              <p:cNvSpPr/>
              <p:nvPr/>
            </p:nvSpPr>
            <p:spPr>
              <a:xfrm>
                <a:off x="3561568" y="174288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vi-VN" dirty="0"/>
              </a:p>
            </p:txBody>
          </p:sp>
          <p:sp>
            <p:nvSpPr>
              <p:cNvPr id="9" name="Hình Bầu dục 8">
                <a:extLst>
                  <a:ext uri="{FF2B5EF4-FFF2-40B4-BE49-F238E27FC236}">
                    <a16:creationId xmlns:a16="http://schemas.microsoft.com/office/drawing/2014/main" id="{2004C9FE-1F0A-5CA5-787D-A8B4262C6565}"/>
                  </a:ext>
                </a:extLst>
              </p:cNvPr>
              <p:cNvSpPr/>
              <p:nvPr/>
            </p:nvSpPr>
            <p:spPr>
              <a:xfrm>
                <a:off x="5224138" y="1747591"/>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vi-VN" dirty="0"/>
              </a:p>
            </p:txBody>
          </p:sp>
          <p:sp>
            <p:nvSpPr>
              <p:cNvPr id="10" name="Hình Bầu dục 9">
                <a:extLst>
                  <a:ext uri="{FF2B5EF4-FFF2-40B4-BE49-F238E27FC236}">
                    <a16:creationId xmlns:a16="http://schemas.microsoft.com/office/drawing/2014/main" id="{94280885-D0C0-9FDF-D306-9093F551BEB5}"/>
                  </a:ext>
                </a:extLst>
              </p:cNvPr>
              <p:cNvSpPr/>
              <p:nvPr/>
            </p:nvSpPr>
            <p:spPr>
              <a:xfrm>
                <a:off x="3561567" y="319957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vi-VN" dirty="0"/>
              </a:p>
            </p:txBody>
          </p:sp>
          <p:sp>
            <p:nvSpPr>
              <p:cNvPr id="11" name="Hình Bầu dục 10">
                <a:extLst>
                  <a:ext uri="{FF2B5EF4-FFF2-40B4-BE49-F238E27FC236}">
                    <a16:creationId xmlns:a16="http://schemas.microsoft.com/office/drawing/2014/main" id="{ED0F7C34-6ABE-DBC1-9704-EA00C4B2F644}"/>
                  </a:ext>
                </a:extLst>
              </p:cNvPr>
              <p:cNvSpPr/>
              <p:nvPr/>
            </p:nvSpPr>
            <p:spPr>
              <a:xfrm>
                <a:off x="5224139" y="3199579"/>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vi-VN" dirty="0"/>
              </a:p>
            </p:txBody>
          </p:sp>
          <p:cxnSp>
            <p:nvCxnSpPr>
              <p:cNvPr id="27" name="Đường nối Thẳng 26">
                <a:extLst>
                  <a:ext uri="{FF2B5EF4-FFF2-40B4-BE49-F238E27FC236}">
                    <a16:creationId xmlns:a16="http://schemas.microsoft.com/office/drawing/2014/main" id="{E2D7B05A-3D06-3F73-97BC-60DC9159473D}"/>
                  </a:ext>
                </a:extLst>
              </p:cNvPr>
              <p:cNvCxnSpPr>
                <a:stCxn id="7" idx="4"/>
                <a:endCxn id="10" idx="0"/>
              </p:cNvCxnSpPr>
              <p:nvPr/>
            </p:nvCxnSpPr>
            <p:spPr>
              <a:xfrm flipH="1">
                <a:off x="3817330" y="2204325"/>
                <a:ext cx="1" cy="995254"/>
              </a:xfrm>
              <a:prstGeom prst="line">
                <a:avLst/>
              </a:prstGeom>
            </p:spPr>
            <p:style>
              <a:lnRef idx="1">
                <a:schemeClr val="accent1"/>
              </a:lnRef>
              <a:fillRef idx="0">
                <a:schemeClr val="accent1"/>
              </a:fillRef>
              <a:effectRef idx="0">
                <a:schemeClr val="accent1"/>
              </a:effectRef>
              <a:fontRef idx="minor">
                <a:schemeClr val="tx1"/>
              </a:fontRef>
            </p:style>
          </p:cxnSp>
          <p:sp>
            <p:nvSpPr>
              <p:cNvPr id="30" name="Hình Bầu dục 29">
                <a:extLst>
                  <a:ext uri="{FF2B5EF4-FFF2-40B4-BE49-F238E27FC236}">
                    <a16:creationId xmlns:a16="http://schemas.microsoft.com/office/drawing/2014/main" id="{C11449B7-A019-CB72-A0B2-DA6EE193B630}"/>
                  </a:ext>
                </a:extLst>
              </p:cNvPr>
              <p:cNvSpPr/>
              <p:nvPr/>
            </p:nvSpPr>
            <p:spPr>
              <a:xfrm>
                <a:off x="2687828" y="2471234"/>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vi-VN" dirty="0"/>
              </a:p>
            </p:txBody>
          </p:sp>
          <p:sp>
            <p:nvSpPr>
              <p:cNvPr id="32" name="Hình Bầu dục 31">
                <a:extLst>
                  <a:ext uri="{FF2B5EF4-FFF2-40B4-BE49-F238E27FC236}">
                    <a16:creationId xmlns:a16="http://schemas.microsoft.com/office/drawing/2014/main" id="{ED2917E6-D308-E44E-AD69-073A2618A39E}"/>
                  </a:ext>
                </a:extLst>
              </p:cNvPr>
              <p:cNvSpPr/>
              <p:nvPr/>
            </p:nvSpPr>
            <p:spPr>
              <a:xfrm>
                <a:off x="5979171" y="2468516"/>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endParaRPr lang="vi-VN" dirty="0"/>
              </a:p>
            </p:txBody>
          </p:sp>
          <p:cxnSp>
            <p:nvCxnSpPr>
              <p:cNvPr id="33" name="Đường nối Thẳng 32">
                <a:extLst>
                  <a:ext uri="{FF2B5EF4-FFF2-40B4-BE49-F238E27FC236}">
                    <a16:creationId xmlns:a16="http://schemas.microsoft.com/office/drawing/2014/main" id="{C12FBD82-D04A-B310-ADFE-DD58B5FA68F8}"/>
                  </a:ext>
                </a:extLst>
              </p:cNvPr>
              <p:cNvCxnSpPr>
                <a:cxnSpLocks/>
                <a:stCxn id="7" idx="4"/>
                <a:endCxn id="11" idx="0"/>
              </p:cNvCxnSpPr>
              <p:nvPr/>
            </p:nvCxnSpPr>
            <p:spPr>
              <a:xfrm>
                <a:off x="3817331" y="2204325"/>
                <a:ext cx="1662571" cy="995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Đường nối Thẳng 33">
                <a:extLst>
                  <a:ext uri="{FF2B5EF4-FFF2-40B4-BE49-F238E27FC236}">
                    <a16:creationId xmlns:a16="http://schemas.microsoft.com/office/drawing/2014/main" id="{F74A4A1F-3F8C-869E-80BE-DB4270912E6D}"/>
                  </a:ext>
                </a:extLst>
              </p:cNvPr>
              <p:cNvCxnSpPr>
                <a:stCxn id="9" idx="4"/>
                <a:endCxn id="11" idx="0"/>
              </p:cNvCxnSpPr>
              <p:nvPr/>
            </p:nvCxnSpPr>
            <p:spPr>
              <a:xfrm>
                <a:off x="5479901" y="2209027"/>
                <a:ext cx="1" cy="990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Đường nối Thẳng 35">
                <a:extLst>
                  <a:ext uri="{FF2B5EF4-FFF2-40B4-BE49-F238E27FC236}">
                    <a16:creationId xmlns:a16="http://schemas.microsoft.com/office/drawing/2014/main" id="{D9393C65-DADF-BDD7-0BF7-9DF48029DC77}"/>
                  </a:ext>
                </a:extLst>
              </p:cNvPr>
              <p:cNvCxnSpPr>
                <a:stCxn id="10" idx="6"/>
                <a:endCxn id="11" idx="2"/>
              </p:cNvCxnSpPr>
              <p:nvPr/>
            </p:nvCxnSpPr>
            <p:spPr>
              <a:xfrm>
                <a:off x="4073092" y="3430297"/>
                <a:ext cx="11510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Đường nối Thẳng 36">
                <a:extLst>
                  <a:ext uri="{FF2B5EF4-FFF2-40B4-BE49-F238E27FC236}">
                    <a16:creationId xmlns:a16="http://schemas.microsoft.com/office/drawing/2014/main" id="{F43470A3-B5F1-C960-8E57-5CB6914CC8EB}"/>
                  </a:ext>
                </a:extLst>
              </p:cNvPr>
              <p:cNvCxnSpPr>
                <a:cxnSpLocks/>
                <a:stCxn id="7" idx="6"/>
                <a:endCxn id="9" idx="2"/>
              </p:cNvCxnSpPr>
              <p:nvPr/>
            </p:nvCxnSpPr>
            <p:spPr>
              <a:xfrm>
                <a:off x="4073093" y="1973607"/>
                <a:ext cx="1151045" cy="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Đường nối Thẳng 38">
                <a:extLst>
                  <a:ext uri="{FF2B5EF4-FFF2-40B4-BE49-F238E27FC236}">
                    <a16:creationId xmlns:a16="http://schemas.microsoft.com/office/drawing/2014/main" id="{DA0E63DB-6F4D-4F4E-A517-BB3CF9DB5CB0}"/>
                  </a:ext>
                </a:extLst>
              </p:cNvPr>
              <p:cNvCxnSpPr>
                <a:stCxn id="30" idx="7"/>
                <a:endCxn id="7" idx="3"/>
              </p:cNvCxnSpPr>
              <p:nvPr/>
            </p:nvCxnSpPr>
            <p:spPr>
              <a:xfrm flipV="1">
                <a:off x="3124442" y="2136749"/>
                <a:ext cx="512037" cy="402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Đường nối Thẳng 39">
                <a:extLst>
                  <a:ext uri="{FF2B5EF4-FFF2-40B4-BE49-F238E27FC236}">
                    <a16:creationId xmlns:a16="http://schemas.microsoft.com/office/drawing/2014/main" id="{83BD5BB5-C09F-658C-BF4B-25D4A8432E1C}"/>
                  </a:ext>
                </a:extLst>
              </p:cNvPr>
              <p:cNvCxnSpPr>
                <a:cxnSpLocks/>
                <a:stCxn id="11" idx="7"/>
                <a:endCxn id="32" idx="3"/>
              </p:cNvCxnSpPr>
              <p:nvPr/>
            </p:nvCxnSpPr>
            <p:spPr>
              <a:xfrm flipV="1">
                <a:off x="5660753" y="2862376"/>
                <a:ext cx="393329" cy="404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Đường nối Thẳng 40">
                <a:extLst>
                  <a:ext uri="{FF2B5EF4-FFF2-40B4-BE49-F238E27FC236}">
                    <a16:creationId xmlns:a16="http://schemas.microsoft.com/office/drawing/2014/main" id="{8D62472D-DBE1-DF82-333A-FD44E01F293E}"/>
                  </a:ext>
                </a:extLst>
              </p:cNvPr>
              <p:cNvCxnSpPr>
                <a:cxnSpLocks/>
                <a:stCxn id="9" idx="5"/>
                <a:endCxn id="32" idx="1"/>
              </p:cNvCxnSpPr>
              <p:nvPr/>
            </p:nvCxnSpPr>
            <p:spPr>
              <a:xfrm>
                <a:off x="5660752" y="2141451"/>
                <a:ext cx="393330" cy="394641"/>
              </a:xfrm>
              <a:prstGeom prst="line">
                <a:avLst/>
              </a:prstGeom>
            </p:spPr>
            <p:style>
              <a:lnRef idx="1">
                <a:schemeClr val="accent1"/>
              </a:lnRef>
              <a:fillRef idx="0">
                <a:schemeClr val="accent1"/>
              </a:fillRef>
              <a:effectRef idx="0">
                <a:schemeClr val="accent1"/>
              </a:effectRef>
              <a:fontRef idx="minor">
                <a:schemeClr val="tx1"/>
              </a:fontRef>
            </p:style>
          </p:cxnSp>
        </p:grpSp>
      </p:grpSp>
      <p:graphicFrame>
        <p:nvGraphicFramePr>
          <p:cNvPr id="25" name="Bảng 24">
            <a:extLst>
              <a:ext uri="{FF2B5EF4-FFF2-40B4-BE49-F238E27FC236}">
                <a16:creationId xmlns:a16="http://schemas.microsoft.com/office/drawing/2014/main" id="{34BFF0F6-067D-9F2D-2AC9-660D467D1EFC}"/>
              </a:ext>
            </a:extLst>
          </p:cNvPr>
          <p:cNvGraphicFramePr>
            <a:graphicFrameLocks noGrp="1"/>
          </p:cNvGraphicFramePr>
          <p:nvPr>
            <p:extLst>
              <p:ext uri="{D42A27DB-BD31-4B8C-83A1-F6EECF244321}">
                <p14:modId xmlns:p14="http://schemas.microsoft.com/office/powerpoint/2010/main" val="336080226"/>
              </p:ext>
            </p:extLst>
          </p:nvPr>
        </p:nvGraphicFramePr>
        <p:xfrm>
          <a:off x="2052702" y="2133659"/>
          <a:ext cx="4083540" cy="2116604"/>
        </p:xfrm>
        <a:graphic>
          <a:graphicData uri="http://schemas.openxmlformats.org/drawingml/2006/table">
            <a:tbl>
              <a:tblPr firstRow="1" firstCol="1" bandRow="1">
                <a:tableStyleId>{7725DFE6-45AC-42B0-926C-9565B0CCD2AC}</a:tableStyleId>
              </a:tblPr>
              <a:tblGrid>
                <a:gridCol w="2041770">
                  <a:extLst>
                    <a:ext uri="{9D8B030D-6E8A-4147-A177-3AD203B41FA5}">
                      <a16:colId xmlns:a16="http://schemas.microsoft.com/office/drawing/2014/main" val="3632927510"/>
                    </a:ext>
                  </a:extLst>
                </a:gridCol>
                <a:gridCol w="2041770">
                  <a:extLst>
                    <a:ext uri="{9D8B030D-6E8A-4147-A177-3AD203B41FA5}">
                      <a16:colId xmlns:a16="http://schemas.microsoft.com/office/drawing/2014/main" val="851235552"/>
                    </a:ext>
                  </a:extLst>
                </a:gridCol>
              </a:tblGrid>
              <a:tr h="302372">
                <a:tc>
                  <a:txBody>
                    <a:bodyPr/>
                    <a:lstStyle/>
                    <a:p>
                      <a:pPr algn="ctr">
                        <a:lnSpc>
                          <a:spcPct val="107000"/>
                        </a:lnSpc>
                        <a:spcAft>
                          <a:spcPts val="800"/>
                        </a:spcAft>
                      </a:pPr>
                      <a:r>
                        <a:rPr lang="en-US" sz="1400" b="1" kern="100" spc="-150" dirty="0" err="1">
                          <a:effectLst/>
                          <a:latin typeface="Overpass Mono" panose="020B0604020202020204" charset="0"/>
                        </a:rPr>
                        <a:t>Đỉnh</a:t>
                      </a:r>
                      <a:endParaRPr lang="vi-VN" sz="1400" b="1" kern="100" spc="-150" dirty="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kern="100" spc="-150" dirty="0">
                          <a:effectLst/>
                          <a:latin typeface="Overpass Mono" panose="020B0604020202020204" charset="0"/>
                        </a:rPr>
                        <a:t>Danh </a:t>
                      </a:r>
                      <a:r>
                        <a:rPr lang="en-US" sz="1400" b="1" kern="100" spc="-150" dirty="0" err="1">
                          <a:effectLst/>
                          <a:latin typeface="Overpass Mono" panose="020B0604020202020204" charset="0"/>
                        </a:rPr>
                        <a:t>sách</a:t>
                      </a:r>
                      <a:r>
                        <a:rPr lang="en-US" sz="1400" b="1" kern="100" spc="-150" dirty="0">
                          <a:effectLst/>
                          <a:latin typeface="Overpass Mono" panose="020B0604020202020204" charset="0"/>
                        </a:rPr>
                        <a:t> </a:t>
                      </a:r>
                      <a:r>
                        <a:rPr lang="en-US" sz="1400" b="1" kern="100" spc="-150" dirty="0" err="1">
                          <a:effectLst/>
                          <a:latin typeface="Overpass Mono" panose="020B0604020202020204" charset="0"/>
                        </a:rPr>
                        <a:t>kề</a:t>
                      </a:r>
                      <a:endParaRPr lang="vi-VN" sz="1400" b="1" kern="100" spc="-150" dirty="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3658547"/>
                  </a:ext>
                </a:extLst>
              </a:tr>
              <a:tr h="302372">
                <a:tc>
                  <a:txBody>
                    <a:bodyPr/>
                    <a:lstStyle/>
                    <a:p>
                      <a:pPr algn="ctr">
                        <a:lnSpc>
                          <a:spcPct val="107000"/>
                        </a:lnSpc>
                        <a:spcAft>
                          <a:spcPts val="800"/>
                        </a:spcAft>
                      </a:pPr>
                      <a:r>
                        <a:rPr lang="en-US" sz="1400" kern="100" spc="-150">
                          <a:effectLst/>
                          <a:latin typeface="Overpass Mono" panose="020B0604020202020204" charset="0"/>
                        </a:rPr>
                        <a:t>1</a:t>
                      </a:r>
                      <a:endParaRPr lang="vi-VN" sz="1400" kern="100" spc="-15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kern="100" spc="-150">
                          <a:effectLst/>
                          <a:latin typeface="Overpass Mono" panose="020B0604020202020204" charset="0"/>
                        </a:rPr>
                        <a:t>{2,3}</a:t>
                      </a:r>
                      <a:endParaRPr lang="vi-VN" sz="1400" kern="100" spc="-15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9646754"/>
                  </a:ext>
                </a:extLst>
              </a:tr>
              <a:tr h="302372">
                <a:tc>
                  <a:txBody>
                    <a:bodyPr/>
                    <a:lstStyle/>
                    <a:p>
                      <a:pPr algn="ctr">
                        <a:lnSpc>
                          <a:spcPct val="107000"/>
                        </a:lnSpc>
                        <a:spcAft>
                          <a:spcPts val="800"/>
                        </a:spcAft>
                      </a:pPr>
                      <a:r>
                        <a:rPr lang="en-US" sz="1400" kern="100" spc="-150">
                          <a:effectLst/>
                          <a:latin typeface="Overpass Mono" panose="020B0604020202020204" charset="0"/>
                        </a:rPr>
                        <a:t>2</a:t>
                      </a:r>
                      <a:endParaRPr lang="vi-VN" sz="1400" kern="100" spc="-15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kern="100" spc="-150">
                          <a:effectLst/>
                          <a:latin typeface="Overpass Mono" panose="020B0604020202020204" charset="0"/>
                        </a:rPr>
                        <a:t>{1,3,4,5}</a:t>
                      </a:r>
                      <a:endParaRPr lang="vi-VN" sz="1400" kern="100" spc="-15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0832467"/>
                  </a:ext>
                </a:extLst>
              </a:tr>
              <a:tr h="302372">
                <a:tc>
                  <a:txBody>
                    <a:bodyPr/>
                    <a:lstStyle/>
                    <a:p>
                      <a:pPr algn="ctr">
                        <a:lnSpc>
                          <a:spcPct val="107000"/>
                        </a:lnSpc>
                        <a:spcAft>
                          <a:spcPts val="800"/>
                        </a:spcAft>
                      </a:pPr>
                      <a:r>
                        <a:rPr lang="en-US" sz="1400" kern="100" spc="-150">
                          <a:effectLst/>
                          <a:latin typeface="Overpass Mono" panose="020B0604020202020204" charset="0"/>
                        </a:rPr>
                        <a:t>3</a:t>
                      </a:r>
                      <a:endParaRPr lang="vi-VN" sz="1400" kern="100" spc="-15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kern="100" spc="-150">
                          <a:effectLst/>
                          <a:latin typeface="Overpass Mono" panose="020B0604020202020204" charset="0"/>
                        </a:rPr>
                        <a:t>{1,2,4}</a:t>
                      </a:r>
                      <a:endParaRPr lang="vi-VN" sz="1400" kern="100" spc="-15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6882176"/>
                  </a:ext>
                </a:extLst>
              </a:tr>
              <a:tr h="302372">
                <a:tc>
                  <a:txBody>
                    <a:bodyPr/>
                    <a:lstStyle/>
                    <a:p>
                      <a:pPr algn="ctr">
                        <a:lnSpc>
                          <a:spcPct val="107000"/>
                        </a:lnSpc>
                        <a:spcAft>
                          <a:spcPts val="800"/>
                        </a:spcAft>
                      </a:pPr>
                      <a:r>
                        <a:rPr lang="en-US" sz="1400" kern="100" spc="-150">
                          <a:effectLst/>
                          <a:latin typeface="Overpass Mono" panose="020B0604020202020204" charset="0"/>
                        </a:rPr>
                        <a:t>4</a:t>
                      </a:r>
                      <a:endParaRPr lang="vi-VN" sz="1400" kern="100" spc="-15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kern="100" spc="-150">
                          <a:effectLst/>
                          <a:latin typeface="Overpass Mono" panose="020B0604020202020204" charset="0"/>
                        </a:rPr>
                        <a:t>{2,3,5,6}</a:t>
                      </a:r>
                      <a:endParaRPr lang="vi-VN" sz="1400" kern="100" spc="-15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0967644"/>
                  </a:ext>
                </a:extLst>
              </a:tr>
              <a:tr h="302372">
                <a:tc>
                  <a:txBody>
                    <a:bodyPr/>
                    <a:lstStyle/>
                    <a:p>
                      <a:pPr algn="ctr">
                        <a:lnSpc>
                          <a:spcPct val="107000"/>
                        </a:lnSpc>
                        <a:spcAft>
                          <a:spcPts val="800"/>
                        </a:spcAft>
                      </a:pPr>
                      <a:r>
                        <a:rPr lang="en-US" sz="1400" kern="100" spc="-150">
                          <a:effectLst/>
                          <a:latin typeface="Overpass Mono" panose="020B0604020202020204" charset="0"/>
                        </a:rPr>
                        <a:t>5</a:t>
                      </a:r>
                      <a:endParaRPr lang="vi-VN" sz="1400" kern="100" spc="-15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kern="100" spc="-150">
                          <a:effectLst/>
                          <a:latin typeface="Overpass Mono" panose="020B0604020202020204" charset="0"/>
                        </a:rPr>
                        <a:t>{2,4,6}</a:t>
                      </a:r>
                      <a:endParaRPr lang="vi-VN" sz="1400" kern="100" spc="-15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1003788"/>
                  </a:ext>
                </a:extLst>
              </a:tr>
              <a:tr h="302372">
                <a:tc>
                  <a:txBody>
                    <a:bodyPr/>
                    <a:lstStyle/>
                    <a:p>
                      <a:pPr algn="ctr">
                        <a:lnSpc>
                          <a:spcPct val="107000"/>
                        </a:lnSpc>
                        <a:spcAft>
                          <a:spcPts val="800"/>
                        </a:spcAft>
                      </a:pPr>
                      <a:r>
                        <a:rPr lang="en-US" sz="1400" kern="100" spc="-150">
                          <a:effectLst/>
                          <a:latin typeface="Overpass Mono" panose="020B0604020202020204" charset="0"/>
                        </a:rPr>
                        <a:t>6</a:t>
                      </a:r>
                      <a:endParaRPr lang="vi-VN" sz="1400" kern="100" spc="-15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kern="100" spc="-150" dirty="0">
                          <a:effectLst/>
                          <a:latin typeface="Overpass Mono" panose="020B0604020202020204" charset="0"/>
                        </a:rPr>
                        <a:t>{4,5}</a:t>
                      </a:r>
                      <a:endParaRPr lang="vi-VN" sz="1400" kern="100" spc="-150" dirty="0">
                        <a:effectLst/>
                        <a:latin typeface="Overpass Mono" panose="020B060402020202020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5294637"/>
                  </a:ext>
                </a:extLst>
              </a:tr>
            </a:tbl>
          </a:graphicData>
        </a:graphic>
      </p:graphicFrame>
    </p:spTree>
    <p:extLst>
      <p:ext uri="{BB962C8B-B14F-4D97-AF65-F5344CB8AC3E}">
        <p14:creationId xmlns:p14="http://schemas.microsoft.com/office/powerpoint/2010/main" val="222578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605396" y="-1127969"/>
            <a:ext cx="3101608" cy="7975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263626" y="131134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1686482" y="-147905"/>
            <a:ext cx="7457518" cy="3101608"/>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nSpc>
                <a:spcPct val="107000"/>
              </a:lnSpc>
              <a:spcAft>
                <a:spcPts val="800"/>
              </a:spcAft>
            </a:pPr>
            <a:r>
              <a:rPr lang="vi-VN" sz="2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Biểu diễn danh sách kề dựa vào danh sách liên kết</a:t>
            </a:r>
            <a:r>
              <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Với mỗi đỉnh u thuộc V, ta biểu diễn mỗi danh sách kề của một đỉnh bằng một danh sách liên kết </a:t>
            </a:r>
            <a:r>
              <a:rPr lang="vi-VN"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List</a:t>
            </a:r>
            <a:r>
              <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(u) và một mảng chứa các </a:t>
            </a:r>
            <a:r>
              <a:rPr lang="vi-VN" sz="1800"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list</a:t>
            </a:r>
            <a:r>
              <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đó:</a:t>
            </a:r>
          </a:p>
        </p:txBody>
      </p:sp>
    </p:spTree>
    <p:extLst>
      <p:ext uri="{BB962C8B-B14F-4D97-AF65-F5344CB8AC3E}">
        <p14:creationId xmlns:p14="http://schemas.microsoft.com/office/powerpoint/2010/main" val="4215627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737078" y="-721800"/>
            <a:ext cx="3376095" cy="7437748"/>
          </a:xfrm>
          <a:prstGeom prst="rect">
            <a:avLst/>
          </a:prstGeom>
          <a:solidFill>
            <a:srgbClr val="00FF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Hình ảnh 6">
            <a:extLst>
              <a:ext uri="{FF2B5EF4-FFF2-40B4-BE49-F238E27FC236}">
                <a16:creationId xmlns:a16="http://schemas.microsoft.com/office/drawing/2014/main" id="{0524C3BB-0FA3-1D54-DBBB-17A06D7BB2A1}"/>
              </a:ext>
            </a:extLst>
          </p:cNvPr>
          <p:cNvPicPr>
            <a:picLocks noChangeAspect="1"/>
          </p:cNvPicPr>
          <p:nvPr/>
        </p:nvPicPr>
        <p:blipFill>
          <a:blip r:embed="rId3"/>
          <a:stretch>
            <a:fillRect/>
          </a:stretch>
        </p:blipFill>
        <p:spPr>
          <a:xfrm>
            <a:off x="2487625" y="1397248"/>
            <a:ext cx="5998415" cy="3161794"/>
          </a:xfrm>
          <a:prstGeom prst="rect">
            <a:avLst/>
          </a:prstGeom>
        </p:spPr>
      </p:pic>
    </p:spTree>
    <p:extLst>
      <p:ext uri="{BB962C8B-B14F-4D97-AF65-F5344CB8AC3E}">
        <p14:creationId xmlns:p14="http://schemas.microsoft.com/office/powerpoint/2010/main" val="426034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80914" y="1364522"/>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B15CF8C-D1AE-FFC3-9D6D-344602CB20B2}"/>
              </a:ext>
            </a:extLst>
          </p:cNvPr>
          <p:cNvPicPr>
            <a:picLocks noChangeAspect="1"/>
          </p:cNvPicPr>
          <p:nvPr/>
        </p:nvPicPr>
        <p:blipFill rotWithShape="1">
          <a:blip r:embed="rId3"/>
          <a:srcRect l="90" t="2837" r="83633" b="-604"/>
          <a:stretch/>
        </p:blipFill>
        <p:spPr bwMode="auto">
          <a:xfrm>
            <a:off x="137811" y="219726"/>
            <a:ext cx="2760608" cy="1401220"/>
          </a:xfrm>
          <a:prstGeom prst="rect">
            <a:avLst/>
          </a:prstGeom>
          <a:ln>
            <a:noFill/>
          </a:ln>
          <a:extLst>
            <a:ext uri="{53640926-AAD7-44D8-BBD7-CCE9431645EC}">
              <a14:shadowObscured xmlns:a14="http://schemas.microsoft.com/office/drawing/2010/main"/>
            </a:ext>
          </a:extLst>
        </p:spPr>
      </p:pic>
      <p:pic>
        <p:nvPicPr>
          <p:cNvPr id="3" name="Picture 1" descr="A black rectangle with white text&#10;&#10;Description automatically generated">
            <a:extLst>
              <a:ext uri="{FF2B5EF4-FFF2-40B4-BE49-F238E27FC236}">
                <a16:creationId xmlns:a16="http://schemas.microsoft.com/office/drawing/2014/main" id="{AC3A419A-24DD-E5D0-D802-C74137EEBFC4}"/>
              </a:ext>
            </a:extLst>
          </p:cNvPr>
          <p:cNvPicPr>
            <a:picLocks noChangeAspect="1"/>
          </p:cNvPicPr>
          <p:nvPr/>
        </p:nvPicPr>
        <p:blipFill rotWithShape="1">
          <a:blip r:embed="rId4"/>
          <a:srcRect r="63367"/>
          <a:stretch/>
        </p:blipFill>
        <p:spPr>
          <a:xfrm>
            <a:off x="3495799" y="310449"/>
            <a:ext cx="5360053" cy="3498554"/>
          </a:xfrm>
          <a:prstGeom prst="rect">
            <a:avLst/>
          </a:prstGeom>
        </p:spPr>
      </p:pic>
      <p:pic>
        <p:nvPicPr>
          <p:cNvPr id="4" name="Picture 1">
            <a:extLst>
              <a:ext uri="{FF2B5EF4-FFF2-40B4-BE49-F238E27FC236}">
                <a16:creationId xmlns:a16="http://schemas.microsoft.com/office/drawing/2014/main" id="{9C137A74-1A8B-5DB1-2BA2-78F9746F58D6}"/>
              </a:ext>
            </a:extLst>
          </p:cNvPr>
          <p:cNvPicPr>
            <a:picLocks noChangeAspect="1"/>
          </p:cNvPicPr>
          <p:nvPr/>
        </p:nvPicPr>
        <p:blipFill rotWithShape="1">
          <a:blip r:embed="rId5"/>
          <a:srcRect r="38005" b="1165"/>
          <a:stretch/>
        </p:blipFill>
        <p:spPr>
          <a:xfrm>
            <a:off x="267220" y="4005453"/>
            <a:ext cx="6860266" cy="1037602"/>
          </a:xfrm>
          <a:prstGeom prst="rect">
            <a:avLst/>
          </a:prstGeom>
        </p:spPr>
      </p:pic>
    </p:spTree>
    <p:extLst>
      <p:ext uri="{BB962C8B-B14F-4D97-AF65-F5344CB8AC3E}">
        <p14:creationId xmlns:p14="http://schemas.microsoft.com/office/powerpoint/2010/main" val="3245052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CÁCH BIỂU DIỄN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391398" y="741686"/>
            <a:ext cx="4925486" cy="719347"/>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4000" dirty="0"/>
              <a:t>DANH SÁCH KỀ</a:t>
            </a:r>
            <a:endParaRPr sz="40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241019" y="1713126"/>
            <a:ext cx="6615719" cy="1736519"/>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Trong C++ để lưu danh sách kề của một đỉnh, ta dùng 1</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VECTOR</a:t>
            </a:r>
            <a:r>
              <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Khi đó để lưu trữ toàn bộ danh sách kề của các đỉnh ta có thể dùng mộ</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t MẢNG CÁC VECTOR</a:t>
            </a:r>
            <a:r>
              <a:rPr lang="vi-VN"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2715948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80914" y="1364522"/>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Hình ảnh 5">
            <a:extLst>
              <a:ext uri="{FF2B5EF4-FFF2-40B4-BE49-F238E27FC236}">
                <a16:creationId xmlns:a16="http://schemas.microsoft.com/office/drawing/2014/main" id="{9D819126-9A54-A7DB-7BDB-07573C236C86}"/>
              </a:ext>
            </a:extLst>
          </p:cNvPr>
          <p:cNvPicPr>
            <a:picLocks noChangeAspect="1"/>
          </p:cNvPicPr>
          <p:nvPr/>
        </p:nvPicPr>
        <p:blipFill>
          <a:blip r:embed="rId3"/>
          <a:stretch>
            <a:fillRect/>
          </a:stretch>
        </p:blipFill>
        <p:spPr>
          <a:xfrm>
            <a:off x="1927305" y="338122"/>
            <a:ext cx="5097450" cy="4575217"/>
          </a:xfrm>
          <a:prstGeom prst="rect">
            <a:avLst/>
          </a:prstGeom>
        </p:spPr>
      </p:pic>
    </p:spTree>
    <p:extLst>
      <p:ext uri="{BB962C8B-B14F-4D97-AF65-F5344CB8AC3E}">
        <p14:creationId xmlns:p14="http://schemas.microsoft.com/office/powerpoint/2010/main" val="3309904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Hộp Văn bản 32">
            <a:extLst>
              <a:ext uri="{FF2B5EF4-FFF2-40B4-BE49-F238E27FC236}">
                <a16:creationId xmlns:a16="http://schemas.microsoft.com/office/drawing/2014/main" id="{DE7A2FB5-DC21-F5B0-2629-AA14765D969A}"/>
              </a:ext>
            </a:extLst>
          </p:cNvPr>
          <p:cNvSpPr txBox="1"/>
          <p:nvPr/>
        </p:nvSpPr>
        <p:spPr>
          <a:xfrm>
            <a:off x="495829" y="1159613"/>
            <a:ext cx="9191474" cy="25530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lnSpc>
                <a:spcPct val="107000"/>
              </a:lnSpc>
              <a:spcAft>
                <a:spcPts val="100"/>
              </a:spcAft>
            </a:pPr>
            <a:endParaRPr lang="en-US" sz="1800" b="1" kern="100" dirty="0">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p:txBody>
      </p:sp>
      <p:sp>
        <p:nvSpPr>
          <p:cNvPr id="14" name="Hộp Văn bản 13">
            <a:extLst>
              <a:ext uri="{FF2B5EF4-FFF2-40B4-BE49-F238E27FC236}">
                <a16:creationId xmlns:a16="http://schemas.microsoft.com/office/drawing/2014/main" id="{F84AA979-6BCA-6EE4-64C2-3A19C24BE483}"/>
              </a:ext>
            </a:extLst>
          </p:cNvPr>
          <p:cNvSpPr txBox="1"/>
          <p:nvPr/>
        </p:nvSpPr>
        <p:spPr>
          <a:xfrm>
            <a:off x="1862488" y="2235760"/>
            <a:ext cx="6948095" cy="307777"/>
          </a:xfrm>
          <a:prstGeom prst="rect">
            <a:avLst/>
          </a:prstGeom>
          <a:noFill/>
        </p:spPr>
        <p:txBody>
          <a:bodyPr wrap="square" rtlCol="0">
            <a:spAutoFit/>
          </a:bodyPr>
          <a:lstStyle/>
          <a:p>
            <a:r>
              <a:rPr lang="en-US" dirty="0">
                <a:solidFill>
                  <a:schemeClr val="bg1"/>
                </a:solidFill>
              </a:rPr>
              <a:t>Source code: </a:t>
            </a:r>
            <a:r>
              <a:rPr lang="en-US" dirty="0">
                <a:solidFill>
                  <a:schemeClr val="bg1"/>
                </a:solidFill>
                <a:hlinkClick r:id="rId3"/>
              </a:rPr>
              <a:t>https://github.com/locluclak/graph-representation.git</a:t>
            </a:r>
            <a:endParaRPr lang="vi-VN" dirty="0">
              <a:solidFill>
                <a:schemeClr val="bg1"/>
              </a:solidFill>
            </a:endParaRPr>
          </a:p>
        </p:txBody>
      </p:sp>
    </p:spTree>
    <p:extLst>
      <p:ext uri="{BB962C8B-B14F-4D97-AF65-F5344CB8AC3E}">
        <p14:creationId xmlns:p14="http://schemas.microsoft.com/office/powerpoint/2010/main" val="2825836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815638" y="164415"/>
            <a:ext cx="7512423" cy="1284741"/>
          </a:xfrm>
          <a:prstGeom prst="rect">
            <a:avLst/>
          </a:prstGeom>
        </p:spPr>
        <p:txBody>
          <a:bodyPr spcFirstLastPara="1" wrap="square" lIns="91425" tIns="91425" rIns="91425" bIns="91425" anchor="ctr" anchorCtr="0">
            <a:noAutofit/>
          </a:bodyPr>
          <a:lstStyle/>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Dễ</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dàng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duyệt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kề</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br>
              <a:rPr lang="vi-VN"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Dễ</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dàng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duyệt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mỗi</a:t>
            </a:r>
            <a:r>
              <a:rPr lang="en-US" sz="1800" kern="100" dirty="0">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danh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sách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kề</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br>
              <a:rPr lang="vi-VN"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Tối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ưu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về</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phương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pháp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biểu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diễn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endParaRPr dirty="0"/>
          </a:p>
        </p:txBody>
      </p:sp>
      <p:sp>
        <p:nvSpPr>
          <p:cNvPr id="453" name="Google Shape;453;p36"/>
          <p:cNvSpPr txBox="1">
            <a:spLocks noGrp="1"/>
          </p:cNvSpPr>
          <p:nvPr>
            <p:ph type="subTitle" idx="1"/>
          </p:nvPr>
        </p:nvSpPr>
        <p:spPr>
          <a:xfrm>
            <a:off x="3423600" y="1594226"/>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800" dirty="0"/>
              <a:t>ƯU ĐIỂM</a:t>
            </a:r>
            <a:endParaRPr sz="1800" dirty="0"/>
          </a:p>
        </p:txBody>
      </p:sp>
      <p:sp>
        <p:nvSpPr>
          <p:cNvPr id="454" name="Google Shape;454;p36"/>
          <p:cNvSpPr txBox="1">
            <a:spLocks noGrp="1"/>
          </p:cNvSpPr>
          <p:nvPr>
            <p:ph type="subTitle" idx="2"/>
          </p:nvPr>
        </p:nvSpPr>
        <p:spPr>
          <a:xfrm>
            <a:off x="3414785" y="2768715"/>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800" dirty="0"/>
              <a:t>NHƯỢC ĐIỂM</a:t>
            </a:r>
            <a:endParaRPr sz="1800" dirty="0"/>
          </a:p>
        </p:txBody>
      </p:sp>
      <p:sp>
        <p:nvSpPr>
          <p:cNvPr id="455" name="Google Shape;455;p36"/>
          <p:cNvSpPr txBox="1">
            <a:spLocks noGrp="1"/>
          </p:cNvSpPr>
          <p:nvPr>
            <p:ph type="title" idx="3"/>
          </p:nvPr>
        </p:nvSpPr>
        <p:spPr>
          <a:xfrm>
            <a:off x="215153" y="1972235"/>
            <a:ext cx="8650941" cy="716279"/>
          </a:xfrm>
          <a:prstGeom prst="rect">
            <a:avLst/>
          </a:prstGeom>
        </p:spPr>
        <p:txBody>
          <a:bodyPr spcFirstLastPara="1" wrap="square" lIns="91425" tIns="91425" rIns="91425" bIns="91425" anchor="ctr" anchorCtr="0">
            <a:noAutofit/>
          </a:bodyPr>
          <a:lstStyle/>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Đòi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hỏi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khả</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năng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sử</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dụng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quản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lý</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cấu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trúc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dữ</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liệu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linh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động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lý</a:t>
            </a:r>
            <a:r>
              <a:rPr lang="en-US" sz="1800" kern="100" dirty="0">
                <a:latin typeface="Aptos" panose="020B0004020202020204" pitchFamily="34" charset="0"/>
                <a:ea typeface="Aptos" panose="020B0004020202020204" pitchFamily="34" charset="0"/>
                <a:cs typeface="Times New Roman" panose="02020603050405020304" pitchFamily="18" charset="0"/>
              </a:rPr>
              <a:t>.</a:t>
            </a:r>
            <a:br>
              <a:rPr lang="vi-VN"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Gây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khó</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khăn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người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có</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kỹ</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năng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lập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trình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yếu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endParaRPr dirty="0"/>
          </a:p>
        </p:txBody>
      </p:sp>
      <p:sp>
        <p:nvSpPr>
          <p:cNvPr id="456" name="Google Shape;456;p36"/>
          <p:cNvSpPr txBox="1">
            <a:spLocks noGrp="1"/>
          </p:cNvSpPr>
          <p:nvPr>
            <p:ph type="subTitle" idx="4"/>
          </p:nvPr>
        </p:nvSpPr>
        <p:spPr>
          <a:xfrm>
            <a:off x="3423600" y="4361200"/>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800" dirty="0"/>
              <a:t>PHÙ HỢP</a:t>
            </a:r>
            <a:endParaRPr sz="1800" dirty="0"/>
          </a:p>
        </p:txBody>
      </p:sp>
      <p:sp>
        <p:nvSpPr>
          <p:cNvPr id="457" name="Google Shape;457;p36"/>
          <p:cNvSpPr txBox="1">
            <a:spLocks noGrp="1"/>
          </p:cNvSpPr>
          <p:nvPr>
            <p:ph type="title" idx="5"/>
          </p:nvPr>
        </p:nvSpPr>
        <p:spPr>
          <a:xfrm>
            <a:off x="215153" y="3611812"/>
            <a:ext cx="8650941" cy="5969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effectLst/>
                <a:latin typeface="Aptos" panose="020B0004020202020204" pitchFamily="34" charset="0"/>
                <a:ea typeface="Aptos" panose="020B0004020202020204" pitchFamily="34" charset="0"/>
                <a:cs typeface="Times New Roman" panose="02020603050405020304" pitchFamily="18" charset="0"/>
              </a:rPr>
              <a:t>Phù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hợp</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hầu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các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bài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toán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trừ</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số</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bài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toán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cần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duyệt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toàn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bộ</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cạnh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dirty="0"/>
          </a:p>
        </p:txBody>
      </p:sp>
      <p:grpSp>
        <p:nvGrpSpPr>
          <p:cNvPr id="405" name="Nhóm 404">
            <a:extLst>
              <a:ext uri="{FF2B5EF4-FFF2-40B4-BE49-F238E27FC236}">
                <a16:creationId xmlns:a16="http://schemas.microsoft.com/office/drawing/2014/main" id="{31611740-31D2-EB77-35CD-8147F9638636}"/>
              </a:ext>
            </a:extLst>
          </p:cNvPr>
          <p:cNvGrpSpPr/>
          <p:nvPr/>
        </p:nvGrpSpPr>
        <p:grpSpPr>
          <a:xfrm>
            <a:off x="9679229" y="2527505"/>
            <a:ext cx="1726492" cy="787733"/>
            <a:chOff x="2715103" y="1067821"/>
            <a:chExt cx="1621300" cy="773400"/>
          </a:xfrm>
        </p:grpSpPr>
        <p:sp>
          <p:nvSpPr>
            <p:cNvPr id="406" name="Google Shape;387;p34">
              <a:extLst>
                <a:ext uri="{FF2B5EF4-FFF2-40B4-BE49-F238E27FC236}">
                  <a16:creationId xmlns:a16="http://schemas.microsoft.com/office/drawing/2014/main" id="{949E8988-086D-E5BF-A16B-6E62C7BBD882}"/>
                </a:ext>
              </a:extLst>
            </p:cNvPr>
            <p:cNvSpPr/>
            <p:nvPr/>
          </p:nvSpPr>
          <p:spPr>
            <a:xfrm flipH="1">
              <a:off x="3598883" y="1067821"/>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91;p34">
              <a:extLst>
                <a:ext uri="{FF2B5EF4-FFF2-40B4-BE49-F238E27FC236}">
                  <a16:creationId xmlns:a16="http://schemas.microsoft.com/office/drawing/2014/main" id="{3730BDA3-38A7-87E2-A938-1A310BE60298}"/>
                </a:ext>
              </a:extLst>
            </p:cNvPr>
            <p:cNvSpPr/>
            <p:nvPr/>
          </p:nvSpPr>
          <p:spPr>
            <a:xfrm flipH="1">
              <a:off x="3429448" y="1364646"/>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01;p34">
              <a:extLst>
                <a:ext uri="{FF2B5EF4-FFF2-40B4-BE49-F238E27FC236}">
                  <a16:creationId xmlns:a16="http://schemas.microsoft.com/office/drawing/2014/main" id="{38E74CC1-CFC9-C88C-E195-C4013706C098}"/>
                </a:ext>
              </a:extLst>
            </p:cNvPr>
            <p:cNvSpPr/>
            <p:nvPr/>
          </p:nvSpPr>
          <p:spPr>
            <a:xfrm>
              <a:off x="2715103" y="1067821"/>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12;p34">
              <a:extLst>
                <a:ext uri="{FF2B5EF4-FFF2-40B4-BE49-F238E27FC236}">
                  <a16:creationId xmlns:a16="http://schemas.microsoft.com/office/drawing/2014/main" id="{896D3E3A-D01C-6760-802F-F6DD56B5A5FF}"/>
                </a:ext>
              </a:extLst>
            </p:cNvPr>
            <p:cNvSpPr/>
            <p:nvPr/>
          </p:nvSpPr>
          <p:spPr>
            <a:xfrm flipH="1">
              <a:off x="3766230" y="1364646"/>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13;p34">
              <a:extLst>
                <a:ext uri="{FF2B5EF4-FFF2-40B4-BE49-F238E27FC236}">
                  <a16:creationId xmlns:a16="http://schemas.microsoft.com/office/drawing/2014/main" id="{1FF88544-9A71-CD2B-84B7-87EA62B569AB}"/>
                </a:ext>
              </a:extLst>
            </p:cNvPr>
            <p:cNvSpPr/>
            <p:nvPr/>
          </p:nvSpPr>
          <p:spPr>
            <a:xfrm flipH="1">
              <a:off x="3625839" y="1662371"/>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16;p34">
              <a:extLst>
                <a:ext uri="{FF2B5EF4-FFF2-40B4-BE49-F238E27FC236}">
                  <a16:creationId xmlns:a16="http://schemas.microsoft.com/office/drawing/2014/main" id="{7A9154C1-6BDB-0C4A-0038-D9C0CD164E0B}"/>
                </a:ext>
              </a:extLst>
            </p:cNvPr>
            <p:cNvGrpSpPr/>
            <p:nvPr/>
          </p:nvGrpSpPr>
          <p:grpSpPr>
            <a:xfrm>
              <a:off x="2872863" y="1237234"/>
              <a:ext cx="456169" cy="455755"/>
              <a:chOff x="858739" y="828453"/>
              <a:chExt cx="456169" cy="455755"/>
            </a:xfrm>
          </p:grpSpPr>
          <p:sp>
            <p:nvSpPr>
              <p:cNvPr id="426" name="Google Shape;417;p34">
                <a:extLst>
                  <a:ext uri="{FF2B5EF4-FFF2-40B4-BE49-F238E27FC236}">
                    <a16:creationId xmlns:a16="http://schemas.microsoft.com/office/drawing/2014/main" id="{B97F4786-F574-6D87-4BC3-3C46772A0996}"/>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18;p34">
                <a:extLst>
                  <a:ext uri="{FF2B5EF4-FFF2-40B4-BE49-F238E27FC236}">
                    <a16:creationId xmlns:a16="http://schemas.microsoft.com/office/drawing/2014/main" id="{437D879D-D2CC-9F83-E5BF-1F4F5443BC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19;p34">
                <a:extLst>
                  <a:ext uri="{FF2B5EF4-FFF2-40B4-BE49-F238E27FC236}">
                    <a16:creationId xmlns:a16="http://schemas.microsoft.com/office/drawing/2014/main" id="{9A5D7438-71B8-B2D1-DC8D-F05258DDC8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0;p34">
                <a:extLst>
                  <a:ext uri="{FF2B5EF4-FFF2-40B4-BE49-F238E27FC236}">
                    <a16:creationId xmlns:a16="http://schemas.microsoft.com/office/drawing/2014/main" id="{8E76399C-95F3-7FAC-6181-1D3AF095F8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21;p34">
                <a:extLst>
                  <a:ext uri="{FF2B5EF4-FFF2-40B4-BE49-F238E27FC236}">
                    <a16:creationId xmlns:a16="http://schemas.microsoft.com/office/drawing/2014/main" id="{C9AF1C46-A11F-C2EE-8020-C3B7A808D987}"/>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96907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CÁC THUẬT TOÁN DUYỆT ĐỒ THỊ</a:t>
            </a:r>
            <a:endParaRPr dirty="0"/>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966156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94;p34">
            <a:extLst>
              <a:ext uri="{FF2B5EF4-FFF2-40B4-BE49-F238E27FC236}">
                <a16:creationId xmlns:a16="http://schemas.microsoft.com/office/drawing/2014/main" id="{CEFD80C2-117D-AF76-9BEA-0C0439AE2877}"/>
              </a:ext>
            </a:extLst>
          </p:cNvPr>
          <p:cNvSpPr txBox="1">
            <a:spLocks noGrp="1"/>
          </p:cNvSpPr>
          <p:nvPr>
            <p:ph type="ctrTitle"/>
          </p:nvPr>
        </p:nvSpPr>
        <p:spPr>
          <a:xfrm flipH="1">
            <a:off x="2256690" y="2329371"/>
            <a:ext cx="2319548" cy="336651"/>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2800" dirty="0"/>
              <a:t>DFS</a:t>
            </a:r>
            <a:endParaRPr sz="2800" dirty="0"/>
          </a:p>
        </p:txBody>
      </p:sp>
      <p:sp>
        <p:nvSpPr>
          <p:cNvPr id="9" name="Google Shape;395;p34">
            <a:extLst>
              <a:ext uri="{FF2B5EF4-FFF2-40B4-BE49-F238E27FC236}">
                <a16:creationId xmlns:a16="http://schemas.microsoft.com/office/drawing/2014/main" id="{4C5A4FD4-0894-4DC1-7E4F-D01839B96549}"/>
              </a:ext>
            </a:extLst>
          </p:cNvPr>
          <p:cNvSpPr txBox="1">
            <a:spLocks/>
          </p:cNvSpPr>
          <p:nvPr/>
        </p:nvSpPr>
        <p:spPr>
          <a:xfrm flipH="1">
            <a:off x="4558199" y="2346506"/>
            <a:ext cx="2163900" cy="302379"/>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r>
              <a:rPr lang="en-US" sz="2800" dirty="0"/>
              <a:t>BFS</a:t>
            </a:r>
            <a:r>
              <a:rPr lang="vi-VN" sz="2800" dirty="0"/>
              <a:t>        </a:t>
            </a:r>
          </a:p>
        </p:txBody>
      </p:sp>
      <p:grpSp>
        <p:nvGrpSpPr>
          <p:cNvPr id="39" name="Nhóm 38">
            <a:extLst>
              <a:ext uri="{FF2B5EF4-FFF2-40B4-BE49-F238E27FC236}">
                <a16:creationId xmlns:a16="http://schemas.microsoft.com/office/drawing/2014/main" id="{2AFCC52E-E99D-A899-D045-A8055FB62345}"/>
              </a:ext>
            </a:extLst>
          </p:cNvPr>
          <p:cNvGrpSpPr/>
          <p:nvPr/>
        </p:nvGrpSpPr>
        <p:grpSpPr>
          <a:xfrm>
            <a:off x="48248" y="1947598"/>
            <a:ext cx="2084302" cy="1083604"/>
            <a:chOff x="512618" y="1829925"/>
            <a:chExt cx="1594282" cy="773400"/>
          </a:xfrm>
        </p:grpSpPr>
        <p:sp>
          <p:nvSpPr>
            <p:cNvPr id="4" name="Google Shape;389;p34">
              <a:extLst>
                <a:ext uri="{FF2B5EF4-FFF2-40B4-BE49-F238E27FC236}">
                  <a16:creationId xmlns:a16="http://schemas.microsoft.com/office/drawing/2014/main" id="{CAABA662-6B91-3CF1-25A4-0CEDABCD99F8}"/>
                </a:ext>
              </a:extLst>
            </p:cNvPr>
            <p:cNvSpPr/>
            <p:nvPr/>
          </p:nvSpPr>
          <p:spPr>
            <a:xfrm flipH="1">
              <a:off x="1082114" y="2126750"/>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2;p34">
              <a:extLst>
                <a:ext uri="{FF2B5EF4-FFF2-40B4-BE49-F238E27FC236}">
                  <a16:creationId xmlns:a16="http://schemas.microsoft.com/office/drawing/2014/main" id="{79BDAC1A-A8F3-F9E7-1B60-0505ECCB1585}"/>
                </a:ext>
              </a:extLst>
            </p:cNvPr>
            <p:cNvSpPr/>
            <p:nvPr/>
          </p:nvSpPr>
          <p:spPr>
            <a:xfrm flipH="1">
              <a:off x="6370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3;p34">
              <a:extLst>
                <a:ext uri="{FF2B5EF4-FFF2-40B4-BE49-F238E27FC236}">
                  <a16:creationId xmlns:a16="http://schemas.microsoft.com/office/drawing/2014/main" id="{DBA6DA3B-F3AC-359B-0053-A1D96E4F9AD9}"/>
                </a:ext>
              </a:extLst>
            </p:cNvPr>
            <p:cNvSpPr/>
            <p:nvPr/>
          </p:nvSpPr>
          <p:spPr>
            <a:xfrm rot="16200000" flipH="1">
              <a:off x="1333500" y="182992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0;p34">
              <a:extLst>
                <a:ext uri="{FF2B5EF4-FFF2-40B4-BE49-F238E27FC236}">
                  <a16:creationId xmlns:a16="http://schemas.microsoft.com/office/drawing/2014/main" id="{88E48700-0CF8-1EF8-AB8A-EF534E2B441D}"/>
                </a:ext>
              </a:extLst>
            </p:cNvPr>
            <p:cNvSpPr/>
            <p:nvPr/>
          </p:nvSpPr>
          <p:spPr>
            <a:xfrm flipH="1">
              <a:off x="512618" y="1829925"/>
              <a:ext cx="704784" cy="1788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1;p34">
              <a:extLst>
                <a:ext uri="{FF2B5EF4-FFF2-40B4-BE49-F238E27FC236}">
                  <a16:creationId xmlns:a16="http://schemas.microsoft.com/office/drawing/2014/main" id="{ACF20A3A-93C9-07E2-9446-731BF84C1B97}"/>
                </a:ext>
              </a:extLst>
            </p:cNvPr>
            <p:cNvSpPr/>
            <p:nvPr/>
          </p:nvSpPr>
          <p:spPr>
            <a:xfrm flipH="1">
              <a:off x="783204" y="2127175"/>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416;p34">
              <a:extLst>
                <a:ext uri="{FF2B5EF4-FFF2-40B4-BE49-F238E27FC236}">
                  <a16:creationId xmlns:a16="http://schemas.microsoft.com/office/drawing/2014/main" id="{ECED7057-5611-6382-968F-392A2D85E7AB}"/>
                </a:ext>
              </a:extLst>
            </p:cNvPr>
            <p:cNvGrpSpPr/>
            <p:nvPr/>
          </p:nvGrpSpPr>
          <p:grpSpPr>
            <a:xfrm>
              <a:off x="1513546" y="2001802"/>
              <a:ext cx="456169" cy="455755"/>
              <a:chOff x="858739" y="828453"/>
              <a:chExt cx="456169" cy="455755"/>
            </a:xfrm>
          </p:grpSpPr>
          <p:sp>
            <p:nvSpPr>
              <p:cNvPr id="28" name="Google Shape;417;p34">
                <a:extLst>
                  <a:ext uri="{FF2B5EF4-FFF2-40B4-BE49-F238E27FC236}">
                    <a16:creationId xmlns:a16="http://schemas.microsoft.com/office/drawing/2014/main" id="{27C6F7DD-FA4D-28F7-9E16-6E3834CA27A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8;p34">
                <a:extLst>
                  <a:ext uri="{FF2B5EF4-FFF2-40B4-BE49-F238E27FC236}">
                    <a16:creationId xmlns:a16="http://schemas.microsoft.com/office/drawing/2014/main" id="{2C6D2A36-86B5-CFD5-9DE2-B33F1CC1319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9;p34">
                <a:extLst>
                  <a:ext uri="{FF2B5EF4-FFF2-40B4-BE49-F238E27FC236}">
                    <a16:creationId xmlns:a16="http://schemas.microsoft.com/office/drawing/2014/main" id="{76AA99B5-1F8B-54A2-D97A-A173ABB1AB26}"/>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0;p34">
                <a:extLst>
                  <a:ext uri="{FF2B5EF4-FFF2-40B4-BE49-F238E27FC236}">
                    <a16:creationId xmlns:a16="http://schemas.microsoft.com/office/drawing/2014/main" id="{3E883303-786B-08F8-DC2C-7D1732A2C0C2}"/>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1;p34">
                <a:extLst>
                  <a:ext uri="{FF2B5EF4-FFF2-40B4-BE49-F238E27FC236}">
                    <a16:creationId xmlns:a16="http://schemas.microsoft.com/office/drawing/2014/main" id="{5A66E8E6-6AFD-7480-D18F-FD75AB1180D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Nhóm 39">
            <a:extLst>
              <a:ext uri="{FF2B5EF4-FFF2-40B4-BE49-F238E27FC236}">
                <a16:creationId xmlns:a16="http://schemas.microsoft.com/office/drawing/2014/main" id="{B89E68A7-D08E-9E72-EA89-46D0950788DC}"/>
              </a:ext>
            </a:extLst>
          </p:cNvPr>
          <p:cNvGrpSpPr/>
          <p:nvPr/>
        </p:nvGrpSpPr>
        <p:grpSpPr>
          <a:xfrm>
            <a:off x="6866422" y="1947598"/>
            <a:ext cx="2142356" cy="1100880"/>
            <a:chOff x="7019925" y="1829925"/>
            <a:chExt cx="1621300" cy="773400"/>
          </a:xfrm>
        </p:grpSpPr>
        <p:sp>
          <p:nvSpPr>
            <p:cNvPr id="3" name="Google Shape;387;p34">
              <a:extLst>
                <a:ext uri="{FF2B5EF4-FFF2-40B4-BE49-F238E27FC236}">
                  <a16:creationId xmlns:a16="http://schemas.microsoft.com/office/drawing/2014/main" id="{09E31039-62F3-E6C0-802D-F5556BB29431}"/>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1;p34">
              <a:extLst>
                <a:ext uri="{FF2B5EF4-FFF2-40B4-BE49-F238E27FC236}">
                  <a16:creationId xmlns:a16="http://schemas.microsoft.com/office/drawing/2014/main" id="{BFCC742D-229B-073D-9F88-0B59F7A5CFBE}"/>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1;p34">
              <a:extLst>
                <a:ext uri="{FF2B5EF4-FFF2-40B4-BE49-F238E27FC236}">
                  <a16:creationId xmlns:a16="http://schemas.microsoft.com/office/drawing/2014/main" id="{D024C56D-2B90-7876-2EC4-079ACD0257CD}"/>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412;p34">
              <a:extLst>
                <a:ext uri="{FF2B5EF4-FFF2-40B4-BE49-F238E27FC236}">
                  <a16:creationId xmlns:a16="http://schemas.microsoft.com/office/drawing/2014/main" id="{79D09FB9-DC96-F1D7-A97D-1D62D7AEAC0D}"/>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3;p34">
              <a:extLst>
                <a:ext uri="{FF2B5EF4-FFF2-40B4-BE49-F238E27FC236}">
                  <a16:creationId xmlns:a16="http://schemas.microsoft.com/office/drawing/2014/main" id="{19AFDD39-D749-9E31-8D0D-0E85A547ACF0}"/>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416;p34">
              <a:extLst>
                <a:ext uri="{FF2B5EF4-FFF2-40B4-BE49-F238E27FC236}">
                  <a16:creationId xmlns:a16="http://schemas.microsoft.com/office/drawing/2014/main" id="{AB5CE3E2-56EF-5D91-4BDF-F99F61C73707}"/>
                </a:ext>
              </a:extLst>
            </p:cNvPr>
            <p:cNvGrpSpPr/>
            <p:nvPr/>
          </p:nvGrpSpPr>
          <p:grpSpPr>
            <a:xfrm>
              <a:off x="7177685" y="1999338"/>
              <a:ext cx="456169" cy="455755"/>
              <a:chOff x="858739" y="828453"/>
              <a:chExt cx="456169" cy="455755"/>
            </a:xfrm>
          </p:grpSpPr>
          <p:sp>
            <p:nvSpPr>
              <p:cNvPr id="34" name="Google Shape;417;p34">
                <a:extLst>
                  <a:ext uri="{FF2B5EF4-FFF2-40B4-BE49-F238E27FC236}">
                    <a16:creationId xmlns:a16="http://schemas.microsoft.com/office/drawing/2014/main" id="{8089F4E6-C206-A058-B8EF-457538054C70}"/>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8;p34">
                <a:extLst>
                  <a:ext uri="{FF2B5EF4-FFF2-40B4-BE49-F238E27FC236}">
                    <a16:creationId xmlns:a16="http://schemas.microsoft.com/office/drawing/2014/main" id="{C8416BBD-42BF-7691-7E51-AC75B25FA335}"/>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9;p34">
                <a:extLst>
                  <a:ext uri="{FF2B5EF4-FFF2-40B4-BE49-F238E27FC236}">
                    <a16:creationId xmlns:a16="http://schemas.microsoft.com/office/drawing/2014/main" id="{CB3CE9A3-C51E-5607-ED1F-71691AC17E0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0;p34">
                <a:extLst>
                  <a:ext uri="{FF2B5EF4-FFF2-40B4-BE49-F238E27FC236}">
                    <a16:creationId xmlns:a16="http://schemas.microsoft.com/office/drawing/2014/main" id="{BFAB0452-F65E-BC08-7FD2-F11C4E682DA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1;p34">
                <a:extLst>
                  <a:ext uri="{FF2B5EF4-FFF2-40B4-BE49-F238E27FC236}">
                    <a16:creationId xmlns:a16="http://schemas.microsoft.com/office/drawing/2014/main" id="{EC1A4715-515B-6671-750F-31D7D6EB4371}"/>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6415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1487969" y="2732172"/>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529296" y="3005581"/>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739355" y="2435347"/>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832084" y="2449681"/>
            <a:ext cx="5150834"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5400" dirty="0"/>
              <a:t>DFS</a:t>
            </a:r>
            <a:endParaRPr sz="54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164656" y="2489875"/>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1043960" y="2732598"/>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19401" y="2607224"/>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75135" y="2489874"/>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388490" y="2746957"/>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146787" y="3004466"/>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3443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4111040" y="-204299"/>
            <a:ext cx="3377669" cy="663152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3857944" y="821950"/>
            <a:ext cx="5150834"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5400" dirty="0"/>
              <a:t>DFS</a:t>
            </a:r>
            <a:endParaRPr sz="54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2620347" y="1495896"/>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Hộp Văn bản 28">
            <a:extLst>
              <a:ext uri="{FF2B5EF4-FFF2-40B4-BE49-F238E27FC236}">
                <a16:creationId xmlns:a16="http://schemas.microsoft.com/office/drawing/2014/main" id="{7D300DB9-EDEE-38A2-B2F9-19BF31CC7C9D}"/>
              </a:ext>
            </a:extLst>
          </p:cNvPr>
          <p:cNvSpPr txBox="1"/>
          <p:nvPr/>
        </p:nvSpPr>
        <p:spPr>
          <a:xfrm>
            <a:off x="2813175" y="1508002"/>
            <a:ext cx="5943572" cy="3108543"/>
          </a:xfrm>
          <a:prstGeom prst="rect">
            <a:avLst/>
          </a:prstGeom>
          <a:noFill/>
        </p:spPr>
        <p:txBody>
          <a:bodyPr wrap="square" rtlCol="0">
            <a:spAutoFit/>
          </a:bodyPr>
          <a:lstStyle/>
          <a:p>
            <a:r>
              <a:rPr lang="en-US" sz="2000" b="1" kern="100" spc="-150" dirty="0">
                <a:solidFill>
                  <a:schemeClr val="tx1"/>
                </a:solidFill>
                <a:latin typeface="Overpass Mono" panose="020B0604020202020204" charset="0"/>
                <a:ea typeface="Aptos" panose="020B0004020202020204" pitchFamily="34" charset="0"/>
                <a:cs typeface="Times New Roman" panose="02020603050405020304" pitchFamily="18" charset="0"/>
              </a:rPr>
              <a:t>  </a:t>
            </a:r>
            <a:r>
              <a:rPr lang="en-US" sz="20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1. ĐỊNH NGHĨA:</a:t>
            </a:r>
          </a:p>
          <a:p>
            <a:endPar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DFS (Depth First Search) hay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còn</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được</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dịch</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ra</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là</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tìm</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kiếm</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theo</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chiều</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sâu</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là</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một</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thuật</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toán</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để</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duyệt</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qua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hoặc</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tìm</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kiếm</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cấu</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trúc</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dữ</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liệu</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dạng</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cây</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hoặc</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đồ</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thị</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p>
          <a:p>
            <a:pPr marL="285750" indent="-285750">
              <a:buFont typeface="Arial" panose="020B0604020202020204" pitchFamily="34" charset="0"/>
              <a:buChar char="•"/>
            </a:pPr>
            <a:endPar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Thuật</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toán</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bắt</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đầu</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tại</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nút</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gốc</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chọn</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một</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số</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nút</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tùy</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ý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trên</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đồ</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thị</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và</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kiểm</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tra</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từng</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nhánh</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càng</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xa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càng</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tốt</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trước</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khi</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đệ</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 </a:t>
            </a:r>
            <a:r>
              <a:rPr lang="en-US" sz="1800" b="1" kern="100" spc="-150" dirty="0" err="1">
                <a:solidFill>
                  <a:schemeClr val="tx1"/>
                </a:solidFill>
                <a:effectLst/>
                <a:latin typeface="Overpass Mono" panose="020B0604020202020204" charset="0"/>
                <a:ea typeface="Aptos" panose="020B0004020202020204" pitchFamily="34" charset="0"/>
                <a:cs typeface="Times New Roman" panose="02020603050405020304" pitchFamily="18" charset="0"/>
              </a:rPr>
              <a:t>quy</a:t>
            </a:r>
            <a:r>
              <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a:t>
            </a:r>
            <a:endParaRPr lang="vi-VN"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endParaRPr>
          </a:p>
          <a:p>
            <a:endParaRPr lang="vi-VN" spc="-150" dirty="0"/>
          </a:p>
        </p:txBody>
      </p:sp>
    </p:spTree>
    <p:extLst>
      <p:ext uri="{BB962C8B-B14F-4D97-AF65-F5344CB8AC3E}">
        <p14:creationId xmlns:p14="http://schemas.microsoft.com/office/powerpoint/2010/main" val="247654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4111040" y="-204299"/>
            <a:ext cx="3377669" cy="663152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3857944" y="821950"/>
            <a:ext cx="5150834"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5400" dirty="0"/>
              <a:t>DFS</a:t>
            </a:r>
            <a:endParaRPr sz="54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2620347" y="1495896"/>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Hộp Văn bản 28">
            <a:extLst>
              <a:ext uri="{FF2B5EF4-FFF2-40B4-BE49-F238E27FC236}">
                <a16:creationId xmlns:a16="http://schemas.microsoft.com/office/drawing/2014/main" id="{7D300DB9-EDEE-38A2-B2F9-19BF31CC7C9D}"/>
              </a:ext>
            </a:extLst>
          </p:cNvPr>
          <p:cNvSpPr txBox="1"/>
          <p:nvPr/>
        </p:nvSpPr>
        <p:spPr>
          <a:xfrm>
            <a:off x="2824512" y="1547632"/>
            <a:ext cx="5943572" cy="3385542"/>
          </a:xfrm>
          <a:prstGeom prst="rect">
            <a:avLst/>
          </a:prstGeom>
          <a:noFill/>
        </p:spPr>
        <p:txBody>
          <a:bodyPr wrap="square" rtlCol="0">
            <a:spAutoFit/>
          </a:bodyPr>
          <a:lstStyle/>
          <a:p>
            <a:r>
              <a:rPr lang="en-US" sz="2000" b="1" kern="100" spc="-150" dirty="0">
                <a:solidFill>
                  <a:schemeClr val="tx1"/>
                </a:solidFill>
                <a:latin typeface="Overpass Mono" panose="020B0604020202020204" charset="0"/>
                <a:ea typeface="Aptos" panose="020B0004020202020204" pitchFamily="34" charset="0"/>
                <a:cs typeface="Times New Roman" panose="02020603050405020304" pitchFamily="18" charset="0"/>
              </a:rPr>
              <a:t>  2. THUẬT TOÁN</a:t>
            </a:r>
            <a:r>
              <a:rPr lang="en-US" sz="20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a:t>
            </a:r>
            <a:endPar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endParaRPr>
          </a:p>
          <a:p>
            <a:r>
              <a:rPr lang="vi-VN" sz="1800" b="1" spc="-150" dirty="0">
                <a:solidFill>
                  <a:schemeClr val="tx1"/>
                </a:solidFill>
                <a:latin typeface="Overpass Mono" panose="020B0604020202020204" charset="0"/>
              </a:rPr>
              <a:t>Để cài đặt DFS, ta cần thực hiện các bước sau:</a:t>
            </a:r>
          </a:p>
          <a:p>
            <a:r>
              <a:rPr lang="vi-VN" sz="1800" b="1" spc="-150" dirty="0">
                <a:solidFill>
                  <a:schemeClr val="tx1"/>
                </a:solidFill>
                <a:latin typeface="Overpass Mono" panose="020B0604020202020204" charset="0"/>
              </a:rPr>
              <a:t>1.</a:t>
            </a:r>
            <a:r>
              <a:rPr lang="en-US" sz="1800" b="1" spc="-150" dirty="0">
                <a:solidFill>
                  <a:schemeClr val="tx1"/>
                </a:solidFill>
                <a:latin typeface="Overpass Mono" panose="020B0604020202020204" charset="0"/>
              </a:rPr>
              <a:t> </a:t>
            </a:r>
            <a:r>
              <a:rPr lang="vi-VN" sz="1800" b="1" spc="-150" dirty="0">
                <a:solidFill>
                  <a:schemeClr val="tx1"/>
                </a:solidFill>
                <a:latin typeface="Overpass Mono" panose="020B0604020202020204" charset="0"/>
              </a:rPr>
              <a:t>Lấy một đỉnh bất kỳ trong đồ </a:t>
            </a:r>
            <a:r>
              <a:rPr lang="vi-VN" sz="1800" b="1" spc="-150" dirty="0" err="1">
                <a:solidFill>
                  <a:schemeClr val="tx1"/>
                </a:solidFill>
                <a:latin typeface="Overpass Mono" panose="020B0604020202020204" charset="0"/>
              </a:rPr>
              <a:t>th</a:t>
            </a:r>
            <a:r>
              <a:rPr lang="en-US" sz="1800" b="1" spc="-150" dirty="0">
                <a:solidFill>
                  <a:schemeClr val="tx1"/>
                </a:solidFill>
                <a:latin typeface="Overpass Mono" panose="020B0604020202020204" charset="0"/>
              </a:rPr>
              <a:t>ị</a:t>
            </a:r>
            <a:r>
              <a:rPr lang="vi-VN" sz="1800" b="1" spc="-150" dirty="0">
                <a:solidFill>
                  <a:schemeClr val="tx1"/>
                </a:solidFill>
                <a:latin typeface="Overpass Mono" panose="020B0604020202020204" charset="0"/>
              </a:rPr>
              <a:t> đưa vào ngăn xếp.</a:t>
            </a:r>
          </a:p>
          <a:p>
            <a:r>
              <a:rPr lang="vi-VN" sz="1800" b="1" spc="-150" dirty="0">
                <a:solidFill>
                  <a:schemeClr val="tx1"/>
                </a:solidFill>
                <a:latin typeface="Overpass Mono" panose="020B0604020202020204" charset="0"/>
              </a:rPr>
              <a:t>2.</a:t>
            </a:r>
            <a:r>
              <a:rPr lang="en-US" sz="1800" b="1" spc="-150" dirty="0">
                <a:solidFill>
                  <a:schemeClr val="tx1"/>
                </a:solidFill>
                <a:latin typeface="Overpass Mono" panose="020B0604020202020204" charset="0"/>
              </a:rPr>
              <a:t> </a:t>
            </a:r>
            <a:r>
              <a:rPr lang="vi-VN" sz="1800" b="1" spc="-150" dirty="0">
                <a:solidFill>
                  <a:schemeClr val="tx1"/>
                </a:solidFill>
                <a:latin typeface="Overpass Mono" panose="020B0604020202020204" charset="0"/>
              </a:rPr>
              <a:t>Lấy </a:t>
            </a:r>
            <a:r>
              <a:rPr lang="vi-VN" sz="1800" b="1" spc="-150" dirty="0" err="1">
                <a:solidFill>
                  <a:schemeClr val="tx1"/>
                </a:solidFill>
                <a:latin typeface="Overpass Mono" panose="020B0604020202020204" charset="0"/>
              </a:rPr>
              <a:t>top</a:t>
            </a:r>
            <a:r>
              <a:rPr lang="vi-VN" sz="1800" b="1" spc="-150" dirty="0">
                <a:solidFill>
                  <a:schemeClr val="tx1"/>
                </a:solidFill>
                <a:latin typeface="Overpass Mono" panose="020B0604020202020204" charset="0"/>
              </a:rPr>
              <a:t> </a:t>
            </a:r>
            <a:r>
              <a:rPr lang="vi-VN" sz="1800" b="1" spc="-150" dirty="0" err="1">
                <a:solidFill>
                  <a:schemeClr val="tx1"/>
                </a:solidFill>
                <a:latin typeface="Overpass Mono" panose="020B0604020202020204" charset="0"/>
              </a:rPr>
              <a:t>value</a:t>
            </a:r>
            <a:r>
              <a:rPr lang="vi-VN" sz="1800" b="1" spc="-150" dirty="0">
                <a:solidFill>
                  <a:schemeClr val="tx1"/>
                </a:solidFill>
                <a:latin typeface="Overpass Mono" panose="020B0604020202020204" charset="0"/>
              </a:rPr>
              <a:t> của ngăn xếp để duyệt và thêm vào </a:t>
            </a:r>
            <a:r>
              <a:rPr lang="vi-VN" sz="1800" b="1" spc="-150" dirty="0" err="1">
                <a:solidFill>
                  <a:schemeClr val="tx1"/>
                </a:solidFill>
                <a:latin typeface="Overpass Mono" panose="020B0604020202020204" charset="0"/>
              </a:rPr>
              <a:t>visited</a:t>
            </a:r>
            <a:r>
              <a:rPr lang="vi-VN" sz="1800" b="1" spc="-150" dirty="0">
                <a:solidFill>
                  <a:schemeClr val="tx1"/>
                </a:solidFill>
                <a:latin typeface="Overpass Mono" panose="020B0604020202020204" charset="0"/>
              </a:rPr>
              <a:t> </a:t>
            </a:r>
            <a:r>
              <a:rPr lang="vi-VN" sz="1800" b="1" spc="-150" dirty="0" err="1">
                <a:solidFill>
                  <a:schemeClr val="tx1"/>
                </a:solidFill>
                <a:latin typeface="Overpass Mono" panose="020B0604020202020204" charset="0"/>
              </a:rPr>
              <a:t>list</a:t>
            </a:r>
            <a:r>
              <a:rPr lang="vi-VN" sz="1800" b="1" spc="-150" dirty="0">
                <a:solidFill>
                  <a:schemeClr val="tx1"/>
                </a:solidFill>
                <a:latin typeface="Overpass Mono" panose="020B0604020202020204" charset="0"/>
              </a:rPr>
              <a:t>.</a:t>
            </a:r>
          </a:p>
          <a:p>
            <a:r>
              <a:rPr lang="vi-VN" sz="1800" b="1" spc="-150" dirty="0">
                <a:solidFill>
                  <a:schemeClr val="tx1"/>
                </a:solidFill>
                <a:latin typeface="Overpass Mono" panose="020B0604020202020204" charset="0"/>
              </a:rPr>
              <a:t>3.</a:t>
            </a:r>
            <a:r>
              <a:rPr lang="en-US" sz="1800" b="1" spc="-150" dirty="0">
                <a:solidFill>
                  <a:schemeClr val="tx1"/>
                </a:solidFill>
                <a:latin typeface="Overpass Mono" panose="020B0604020202020204" charset="0"/>
              </a:rPr>
              <a:t> </a:t>
            </a:r>
            <a:r>
              <a:rPr lang="vi-VN" sz="1800" b="1" spc="-150" dirty="0">
                <a:solidFill>
                  <a:schemeClr val="tx1"/>
                </a:solidFill>
                <a:latin typeface="Overpass Mono" panose="020B0604020202020204" charset="0"/>
              </a:rPr>
              <a:t>Tạo một </a:t>
            </a:r>
            <a:r>
              <a:rPr lang="vi-VN" sz="1800" b="1" spc="-150" dirty="0" err="1">
                <a:solidFill>
                  <a:schemeClr val="tx1"/>
                </a:solidFill>
                <a:latin typeface="Overpass Mono" panose="020B0604020202020204" charset="0"/>
              </a:rPr>
              <a:t>list</a:t>
            </a:r>
            <a:r>
              <a:rPr lang="vi-VN" sz="1800" b="1" spc="-150" dirty="0">
                <a:solidFill>
                  <a:schemeClr val="tx1"/>
                </a:solidFill>
                <a:latin typeface="Overpass Mono" panose="020B0604020202020204" charset="0"/>
              </a:rPr>
              <a:t> bao gồm các đỉnh liền kề của đỉnh đang xét, thêm những đỉnh không có trong </a:t>
            </a:r>
            <a:r>
              <a:rPr lang="vi-VN" sz="1800" b="1" spc="-150" dirty="0" err="1">
                <a:solidFill>
                  <a:schemeClr val="tx1"/>
                </a:solidFill>
                <a:latin typeface="Overpass Mono" panose="020B0604020202020204" charset="0"/>
              </a:rPr>
              <a:t>visited</a:t>
            </a:r>
            <a:r>
              <a:rPr lang="vi-VN" sz="1800" b="1" spc="-150" dirty="0">
                <a:solidFill>
                  <a:schemeClr val="tx1"/>
                </a:solidFill>
                <a:latin typeface="Overpass Mono" panose="020B0604020202020204" charset="0"/>
              </a:rPr>
              <a:t> </a:t>
            </a:r>
            <a:r>
              <a:rPr lang="vi-VN" sz="1800" b="1" spc="-150" dirty="0" err="1">
                <a:solidFill>
                  <a:schemeClr val="tx1"/>
                </a:solidFill>
                <a:latin typeface="Overpass Mono" panose="020B0604020202020204" charset="0"/>
              </a:rPr>
              <a:t>list</a:t>
            </a:r>
            <a:r>
              <a:rPr lang="vi-VN" sz="1800" b="1" spc="-150" dirty="0">
                <a:solidFill>
                  <a:schemeClr val="tx1"/>
                </a:solidFill>
                <a:latin typeface="Overpass Mono" panose="020B0604020202020204" charset="0"/>
              </a:rPr>
              <a:t> vào ngăn xếp.</a:t>
            </a:r>
          </a:p>
          <a:p>
            <a:r>
              <a:rPr lang="vi-VN" sz="1800" b="1" spc="-150" dirty="0">
                <a:solidFill>
                  <a:schemeClr val="tx1"/>
                </a:solidFill>
                <a:latin typeface="Overpass Mono" panose="020B0604020202020204" charset="0"/>
              </a:rPr>
              <a:t>4.</a:t>
            </a:r>
            <a:r>
              <a:rPr lang="en-US" sz="1800" b="1" spc="-150" dirty="0">
                <a:solidFill>
                  <a:schemeClr val="tx1"/>
                </a:solidFill>
                <a:latin typeface="Overpass Mono" panose="020B0604020202020204" charset="0"/>
              </a:rPr>
              <a:t> </a:t>
            </a:r>
            <a:r>
              <a:rPr lang="vi-VN" sz="1800" b="1" spc="-150" dirty="0">
                <a:solidFill>
                  <a:schemeClr val="tx1"/>
                </a:solidFill>
                <a:latin typeface="Overpass Mono" panose="020B0604020202020204" charset="0"/>
              </a:rPr>
              <a:t>Tiếp tục lặp lại bước 2 và bước 3 đến khi ngăn xếp rỗng.</a:t>
            </a:r>
          </a:p>
          <a:p>
            <a:endParaRPr lang="vi-VN" spc="-150" dirty="0"/>
          </a:p>
        </p:txBody>
      </p:sp>
    </p:spTree>
    <p:extLst>
      <p:ext uri="{BB962C8B-B14F-4D97-AF65-F5344CB8AC3E}">
        <p14:creationId xmlns:p14="http://schemas.microsoft.com/office/powerpoint/2010/main" val="3386658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4111040" y="-204299"/>
            <a:ext cx="3377669" cy="663152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3857944" y="821950"/>
            <a:ext cx="5150834"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5400" dirty="0"/>
              <a:t>DFS</a:t>
            </a:r>
            <a:endParaRPr sz="54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2620347" y="1495896"/>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28" name="DFS">
            <a:hlinkClick r:id="" action="ppaction://media"/>
            <a:extLst>
              <a:ext uri="{FF2B5EF4-FFF2-40B4-BE49-F238E27FC236}">
                <a16:creationId xmlns:a16="http://schemas.microsoft.com/office/drawing/2014/main" id="{2DA6A918-CB14-5E39-A55E-FA8E135934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34488" y="1953234"/>
            <a:ext cx="5896252" cy="2691321"/>
          </a:xfrm>
          <a:prstGeom prst="rect">
            <a:avLst/>
          </a:prstGeom>
        </p:spPr>
      </p:pic>
    </p:spTree>
    <p:extLst>
      <p:ext uri="{BB962C8B-B14F-4D97-AF65-F5344CB8AC3E}">
        <p14:creationId xmlns:p14="http://schemas.microsoft.com/office/powerpoint/2010/main" val="2871088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10" fill="hold"/>
                                        <p:tgtEl>
                                          <p:spTgt spid="4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28"/>
                </p:tgtEl>
              </p:cMediaNode>
            </p:video>
            <p:seq concurrent="1" nextAc="seek">
              <p:cTn id="8" restart="whenNotActive" fill="hold" evtFilter="cancelBubble" nodeType="interactiveSeq">
                <p:stCondLst>
                  <p:cond evt="onClick" delay="0">
                    <p:tgtEl>
                      <p:spTgt spid="4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8"/>
                                        </p:tgtEl>
                                      </p:cBhvr>
                                    </p:cmd>
                                  </p:childTnLst>
                                </p:cTn>
                              </p:par>
                            </p:childTnLst>
                          </p:cTn>
                        </p:par>
                      </p:childTnLst>
                    </p:cTn>
                  </p:par>
                </p:childTnLst>
              </p:cTn>
              <p:nextCondLst>
                <p:cond evt="onClick" delay="0">
                  <p:tgtEl>
                    <p:spTgt spid="42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4111040" y="-204299"/>
            <a:ext cx="3377669" cy="663152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3857944" y="821950"/>
            <a:ext cx="5150834"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5400" dirty="0"/>
              <a:t>DFS</a:t>
            </a:r>
            <a:endParaRPr sz="54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2620347" y="1495896"/>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Hộp Văn bản 28">
            <a:extLst>
              <a:ext uri="{FF2B5EF4-FFF2-40B4-BE49-F238E27FC236}">
                <a16:creationId xmlns:a16="http://schemas.microsoft.com/office/drawing/2014/main" id="{7D300DB9-EDEE-38A2-B2F9-19BF31CC7C9D}"/>
              </a:ext>
            </a:extLst>
          </p:cNvPr>
          <p:cNvSpPr txBox="1"/>
          <p:nvPr/>
        </p:nvSpPr>
        <p:spPr>
          <a:xfrm>
            <a:off x="2824512" y="1547632"/>
            <a:ext cx="5943572" cy="400110"/>
          </a:xfrm>
          <a:prstGeom prst="rect">
            <a:avLst/>
          </a:prstGeom>
          <a:noFill/>
        </p:spPr>
        <p:txBody>
          <a:bodyPr wrap="square" rtlCol="0">
            <a:spAutoFit/>
          </a:bodyPr>
          <a:lstStyle/>
          <a:p>
            <a:r>
              <a:rPr lang="en-US" sz="2000" b="1" kern="100" spc="-150" dirty="0">
                <a:solidFill>
                  <a:schemeClr val="tx1"/>
                </a:solidFill>
                <a:latin typeface="Overpass Mono" panose="020B0604020202020204" charset="0"/>
                <a:ea typeface="Aptos" panose="020B0004020202020204" pitchFamily="34" charset="0"/>
                <a:cs typeface="Times New Roman" panose="02020603050405020304" pitchFamily="18" charset="0"/>
              </a:rPr>
              <a:t> </a:t>
            </a:r>
            <a:endParaRPr lang="vi-VN" spc="-150" dirty="0"/>
          </a:p>
        </p:txBody>
      </p:sp>
      <p:grpSp>
        <p:nvGrpSpPr>
          <p:cNvPr id="30" name="Nhóm 29">
            <a:extLst>
              <a:ext uri="{FF2B5EF4-FFF2-40B4-BE49-F238E27FC236}">
                <a16:creationId xmlns:a16="http://schemas.microsoft.com/office/drawing/2014/main" id="{3AB5B64A-3483-DEC6-66F7-3FC65E8A2DB3}"/>
              </a:ext>
            </a:extLst>
          </p:cNvPr>
          <p:cNvGrpSpPr/>
          <p:nvPr/>
        </p:nvGrpSpPr>
        <p:grpSpPr>
          <a:xfrm>
            <a:off x="3454820" y="2104821"/>
            <a:ext cx="5079138" cy="2181876"/>
            <a:chOff x="3380356" y="2139674"/>
            <a:chExt cx="5079138" cy="2181876"/>
          </a:xfrm>
        </p:grpSpPr>
        <p:sp>
          <p:nvSpPr>
            <p:cNvPr id="31" name="Hình Bầu dục 30">
              <a:extLst>
                <a:ext uri="{FF2B5EF4-FFF2-40B4-BE49-F238E27FC236}">
                  <a16:creationId xmlns:a16="http://schemas.microsoft.com/office/drawing/2014/main" id="{109BD0B6-7985-AC55-C15B-3D4B833A3FDD}"/>
                </a:ext>
              </a:extLst>
            </p:cNvPr>
            <p:cNvSpPr/>
            <p:nvPr/>
          </p:nvSpPr>
          <p:spPr>
            <a:xfrm>
              <a:off x="3380356" y="2139674"/>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vi-VN" dirty="0"/>
            </a:p>
          </p:txBody>
        </p:sp>
        <p:sp>
          <p:nvSpPr>
            <p:cNvPr id="38" name="Hình Bầu dục 37">
              <a:extLst>
                <a:ext uri="{FF2B5EF4-FFF2-40B4-BE49-F238E27FC236}">
                  <a16:creationId xmlns:a16="http://schemas.microsoft.com/office/drawing/2014/main" id="{0C899F63-9636-1E4D-36F4-488DCA543394}"/>
                </a:ext>
              </a:extLst>
            </p:cNvPr>
            <p:cNvSpPr/>
            <p:nvPr/>
          </p:nvSpPr>
          <p:spPr>
            <a:xfrm>
              <a:off x="3794559" y="3466254"/>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vi-VN" dirty="0"/>
            </a:p>
          </p:txBody>
        </p:sp>
        <p:sp>
          <p:nvSpPr>
            <p:cNvPr id="40" name="Hình Bầu dục 39">
              <a:extLst>
                <a:ext uri="{FF2B5EF4-FFF2-40B4-BE49-F238E27FC236}">
                  <a16:creationId xmlns:a16="http://schemas.microsoft.com/office/drawing/2014/main" id="{00ECD41A-D29B-96D3-C953-26C7A3748554}"/>
                </a:ext>
              </a:extLst>
            </p:cNvPr>
            <p:cNvSpPr/>
            <p:nvPr/>
          </p:nvSpPr>
          <p:spPr>
            <a:xfrm>
              <a:off x="5293258" y="2252806"/>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vi-VN" dirty="0"/>
            </a:p>
          </p:txBody>
        </p:sp>
        <p:sp>
          <p:nvSpPr>
            <p:cNvPr id="43" name="Hình Bầu dục 42">
              <a:extLst>
                <a:ext uri="{FF2B5EF4-FFF2-40B4-BE49-F238E27FC236}">
                  <a16:creationId xmlns:a16="http://schemas.microsoft.com/office/drawing/2014/main" id="{40A57E94-ED77-8C09-0F44-03D27480DDC6}"/>
                </a:ext>
              </a:extLst>
            </p:cNvPr>
            <p:cNvSpPr/>
            <p:nvPr/>
          </p:nvSpPr>
          <p:spPr>
            <a:xfrm>
              <a:off x="5871264" y="3634448"/>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vi-VN" dirty="0"/>
            </a:p>
          </p:txBody>
        </p:sp>
        <p:sp>
          <p:nvSpPr>
            <p:cNvPr id="44" name="Hình Bầu dục 43">
              <a:extLst>
                <a:ext uri="{FF2B5EF4-FFF2-40B4-BE49-F238E27FC236}">
                  <a16:creationId xmlns:a16="http://schemas.microsoft.com/office/drawing/2014/main" id="{811FBBEB-E7DC-8A1B-6A4B-4889EEC957E6}"/>
                </a:ext>
              </a:extLst>
            </p:cNvPr>
            <p:cNvSpPr/>
            <p:nvPr/>
          </p:nvSpPr>
          <p:spPr>
            <a:xfrm>
              <a:off x="7061121" y="2349014"/>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vi-VN" dirty="0"/>
            </a:p>
          </p:txBody>
        </p:sp>
        <p:sp>
          <p:nvSpPr>
            <p:cNvPr id="46" name="Hình Bầu dục 45">
              <a:extLst>
                <a:ext uri="{FF2B5EF4-FFF2-40B4-BE49-F238E27FC236}">
                  <a16:creationId xmlns:a16="http://schemas.microsoft.com/office/drawing/2014/main" id="{028AF72F-B83F-4EB1-62EA-F4F7D3FA21A6}"/>
                </a:ext>
              </a:extLst>
            </p:cNvPr>
            <p:cNvSpPr/>
            <p:nvPr/>
          </p:nvSpPr>
          <p:spPr>
            <a:xfrm>
              <a:off x="7947969" y="3860114"/>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vi-VN" dirty="0"/>
            </a:p>
          </p:txBody>
        </p:sp>
        <p:cxnSp>
          <p:nvCxnSpPr>
            <p:cNvPr id="47" name="Đường kết nối Mũi tên Thẳng 46">
              <a:extLst>
                <a:ext uri="{FF2B5EF4-FFF2-40B4-BE49-F238E27FC236}">
                  <a16:creationId xmlns:a16="http://schemas.microsoft.com/office/drawing/2014/main" id="{5E778300-74B8-E550-48BD-CE3939B1ED21}"/>
                </a:ext>
              </a:extLst>
            </p:cNvPr>
            <p:cNvCxnSpPr>
              <a:cxnSpLocks/>
              <a:stCxn id="44" idx="2"/>
              <a:endCxn id="40" idx="6"/>
            </p:cNvCxnSpPr>
            <p:nvPr/>
          </p:nvCxnSpPr>
          <p:spPr>
            <a:xfrm flipH="1" flipV="1">
              <a:off x="5804783" y="2483524"/>
              <a:ext cx="1256338" cy="96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Đường kết nối Mũi tên Thẳng 48">
              <a:extLst>
                <a:ext uri="{FF2B5EF4-FFF2-40B4-BE49-F238E27FC236}">
                  <a16:creationId xmlns:a16="http://schemas.microsoft.com/office/drawing/2014/main" id="{13DF216A-FFCE-2EB8-2796-7B690284695F}"/>
                </a:ext>
              </a:extLst>
            </p:cNvPr>
            <p:cNvCxnSpPr>
              <a:cxnSpLocks/>
              <a:stCxn id="46" idx="1"/>
              <a:endCxn id="44" idx="5"/>
            </p:cNvCxnSpPr>
            <p:nvPr/>
          </p:nvCxnSpPr>
          <p:spPr>
            <a:xfrm flipH="1" flipV="1">
              <a:off x="7497735" y="2742874"/>
              <a:ext cx="525145" cy="118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Đường kết nối Mũi tên Thẳng 49">
              <a:extLst>
                <a:ext uri="{FF2B5EF4-FFF2-40B4-BE49-F238E27FC236}">
                  <a16:creationId xmlns:a16="http://schemas.microsoft.com/office/drawing/2014/main" id="{CCB46D4E-A076-9D97-B535-50A339E66BA7}"/>
                </a:ext>
              </a:extLst>
            </p:cNvPr>
            <p:cNvCxnSpPr>
              <a:cxnSpLocks/>
              <a:stCxn id="46" idx="2"/>
              <a:endCxn id="43" idx="6"/>
            </p:cNvCxnSpPr>
            <p:nvPr/>
          </p:nvCxnSpPr>
          <p:spPr>
            <a:xfrm flipH="1" flipV="1">
              <a:off x="6382789" y="3865166"/>
              <a:ext cx="1565180" cy="225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Đường kết nối Mũi tên Thẳng 51">
              <a:extLst>
                <a:ext uri="{FF2B5EF4-FFF2-40B4-BE49-F238E27FC236}">
                  <a16:creationId xmlns:a16="http://schemas.microsoft.com/office/drawing/2014/main" id="{4DFC911A-85A3-BA27-508B-39E943171273}"/>
                </a:ext>
              </a:extLst>
            </p:cNvPr>
            <p:cNvCxnSpPr>
              <a:cxnSpLocks/>
              <a:stCxn id="43" idx="0"/>
              <a:endCxn id="40" idx="4"/>
            </p:cNvCxnSpPr>
            <p:nvPr/>
          </p:nvCxnSpPr>
          <p:spPr>
            <a:xfrm flipH="1" flipV="1">
              <a:off x="5549021" y="2714242"/>
              <a:ext cx="578006" cy="920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Đường kết nối Mũi tên Thẳng 52">
              <a:extLst>
                <a:ext uri="{FF2B5EF4-FFF2-40B4-BE49-F238E27FC236}">
                  <a16:creationId xmlns:a16="http://schemas.microsoft.com/office/drawing/2014/main" id="{3A405CA0-07A1-0B5D-050A-4BDB83732087}"/>
                </a:ext>
              </a:extLst>
            </p:cNvPr>
            <p:cNvCxnSpPr>
              <a:cxnSpLocks/>
              <a:stCxn id="40" idx="2"/>
              <a:endCxn id="31" idx="6"/>
            </p:cNvCxnSpPr>
            <p:nvPr/>
          </p:nvCxnSpPr>
          <p:spPr>
            <a:xfrm flipH="1" flipV="1">
              <a:off x="3891881" y="2370392"/>
              <a:ext cx="1401377" cy="113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Đường kết nối Mũi tên Thẳng 54">
              <a:extLst>
                <a:ext uri="{FF2B5EF4-FFF2-40B4-BE49-F238E27FC236}">
                  <a16:creationId xmlns:a16="http://schemas.microsoft.com/office/drawing/2014/main" id="{6EDBD738-7D99-C942-BF8A-EA243ADD7319}"/>
                </a:ext>
              </a:extLst>
            </p:cNvPr>
            <p:cNvCxnSpPr>
              <a:cxnSpLocks/>
              <a:stCxn id="43" idx="2"/>
              <a:endCxn id="38" idx="6"/>
            </p:cNvCxnSpPr>
            <p:nvPr/>
          </p:nvCxnSpPr>
          <p:spPr>
            <a:xfrm flipH="1" flipV="1">
              <a:off x="4306084" y="3696972"/>
              <a:ext cx="1565180" cy="168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Đường kết nối Mũi tên Thẳng 55">
              <a:extLst>
                <a:ext uri="{FF2B5EF4-FFF2-40B4-BE49-F238E27FC236}">
                  <a16:creationId xmlns:a16="http://schemas.microsoft.com/office/drawing/2014/main" id="{B6348A2E-0D6A-B7E3-CE4B-E19C542E210C}"/>
                </a:ext>
              </a:extLst>
            </p:cNvPr>
            <p:cNvCxnSpPr>
              <a:cxnSpLocks/>
              <a:stCxn id="38" idx="0"/>
              <a:endCxn id="31" idx="4"/>
            </p:cNvCxnSpPr>
            <p:nvPr/>
          </p:nvCxnSpPr>
          <p:spPr>
            <a:xfrm flipH="1" flipV="1">
              <a:off x="3636119" y="2601110"/>
              <a:ext cx="414203" cy="865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Đường kết nối Mũi tên Thẳng 57">
              <a:extLst>
                <a:ext uri="{FF2B5EF4-FFF2-40B4-BE49-F238E27FC236}">
                  <a16:creationId xmlns:a16="http://schemas.microsoft.com/office/drawing/2014/main" id="{7BC45B1E-8F25-3E3D-BE34-CDFD0B4DD09D}"/>
                </a:ext>
              </a:extLst>
            </p:cNvPr>
            <p:cNvCxnSpPr>
              <a:cxnSpLocks/>
              <a:stCxn id="40" idx="3"/>
              <a:endCxn id="38" idx="7"/>
            </p:cNvCxnSpPr>
            <p:nvPr/>
          </p:nvCxnSpPr>
          <p:spPr>
            <a:xfrm flipH="1">
              <a:off x="4231173" y="2646666"/>
              <a:ext cx="1136996" cy="887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Đường kết nối Mũi tên Thẳng 58">
              <a:extLst>
                <a:ext uri="{FF2B5EF4-FFF2-40B4-BE49-F238E27FC236}">
                  <a16:creationId xmlns:a16="http://schemas.microsoft.com/office/drawing/2014/main" id="{258744FF-9914-D927-DDB2-0757FC721FC7}"/>
                </a:ext>
              </a:extLst>
            </p:cNvPr>
            <p:cNvCxnSpPr>
              <a:cxnSpLocks/>
              <a:stCxn id="43" idx="7"/>
              <a:endCxn id="44" idx="3"/>
            </p:cNvCxnSpPr>
            <p:nvPr/>
          </p:nvCxnSpPr>
          <p:spPr>
            <a:xfrm flipV="1">
              <a:off x="6307878" y="2742874"/>
              <a:ext cx="828154" cy="95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61" name="Picture 1">
            <a:extLst>
              <a:ext uri="{FF2B5EF4-FFF2-40B4-BE49-F238E27FC236}">
                <a16:creationId xmlns:a16="http://schemas.microsoft.com/office/drawing/2014/main" id="{4FF35FC2-90DE-4F28-A3D0-A1724103C4CF}"/>
              </a:ext>
            </a:extLst>
          </p:cNvPr>
          <p:cNvPicPr>
            <a:picLocks noChangeAspect="1"/>
          </p:cNvPicPr>
          <p:nvPr/>
        </p:nvPicPr>
        <p:blipFill>
          <a:blip r:embed="rId3"/>
          <a:stretch>
            <a:fillRect/>
          </a:stretch>
        </p:blipFill>
        <p:spPr>
          <a:xfrm>
            <a:off x="2780091" y="5555950"/>
            <a:ext cx="5943600" cy="2351405"/>
          </a:xfrm>
          <a:prstGeom prst="rect">
            <a:avLst/>
          </a:prstGeom>
        </p:spPr>
      </p:pic>
    </p:spTree>
    <p:extLst>
      <p:ext uri="{BB962C8B-B14F-4D97-AF65-F5344CB8AC3E}">
        <p14:creationId xmlns:p14="http://schemas.microsoft.com/office/powerpoint/2010/main" val="4049946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4111040" y="-204299"/>
            <a:ext cx="3377669" cy="663152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3857944" y="821950"/>
            <a:ext cx="5150834"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5400" dirty="0"/>
              <a:t>DFS</a:t>
            </a:r>
            <a:endParaRPr sz="54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2620347" y="1495896"/>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9" name="DFSkolienthong">
            <a:hlinkClick r:id="" action="ppaction://media"/>
            <a:extLst>
              <a:ext uri="{FF2B5EF4-FFF2-40B4-BE49-F238E27FC236}">
                <a16:creationId xmlns:a16="http://schemas.microsoft.com/office/drawing/2014/main" id="{7269A5E2-21EA-B304-B91B-60984A7BFF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95798" y="1931056"/>
            <a:ext cx="5293235" cy="2390493"/>
          </a:xfrm>
          <a:prstGeom prst="rect">
            <a:avLst/>
          </a:prstGeom>
        </p:spPr>
      </p:pic>
    </p:spTree>
    <p:extLst>
      <p:ext uri="{BB962C8B-B14F-4D97-AF65-F5344CB8AC3E}">
        <p14:creationId xmlns:p14="http://schemas.microsoft.com/office/powerpoint/2010/main" val="375364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66"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4111040" y="-204299"/>
            <a:ext cx="3377669" cy="663152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3857944" y="821950"/>
            <a:ext cx="1476056"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5400" dirty="0"/>
              <a:t>DFS</a:t>
            </a:r>
            <a:endParaRPr sz="54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2620347" y="1495896"/>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Hộp Văn bản 28">
            <a:extLst>
              <a:ext uri="{FF2B5EF4-FFF2-40B4-BE49-F238E27FC236}">
                <a16:creationId xmlns:a16="http://schemas.microsoft.com/office/drawing/2014/main" id="{7D300DB9-EDEE-38A2-B2F9-19BF31CC7C9D}"/>
              </a:ext>
            </a:extLst>
          </p:cNvPr>
          <p:cNvSpPr txBox="1"/>
          <p:nvPr/>
        </p:nvSpPr>
        <p:spPr>
          <a:xfrm>
            <a:off x="2824512" y="1547632"/>
            <a:ext cx="5943572" cy="400110"/>
          </a:xfrm>
          <a:prstGeom prst="rect">
            <a:avLst/>
          </a:prstGeom>
          <a:noFill/>
        </p:spPr>
        <p:txBody>
          <a:bodyPr wrap="square" rtlCol="0">
            <a:spAutoFit/>
          </a:bodyPr>
          <a:lstStyle/>
          <a:p>
            <a:r>
              <a:rPr lang="en-US" sz="2000" b="1" kern="100" spc="-150" dirty="0">
                <a:solidFill>
                  <a:schemeClr val="tx1"/>
                </a:solidFill>
                <a:latin typeface="Overpass Mono" panose="020B0604020202020204" charset="0"/>
                <a:ea typeface="Aptos" panose="020B0004020202020204" pitchFamily="34" charset="0"/>
                <a:cs typeface="Times New Roman" panose="02020603050405020304" pitchFamily="18" charset="0"/>
              </a:rPr>
              <a:t> </a:t>
            </a:r>
            <a:endParaRPr lang="vi-VN" spc="-150" dirty="0"/>
          </a:p>
        </p:txBody>
      </p:sp>
      <p:pic>
        <p:nvPicPr>
          <p:cNvPr id="61" name="Picture 1">
            <a:extLst>
              <a:ext uri="{FF2B5EF4-FFF2-40B4-BE49-F238E27FC236}">
                <a16:creationId xmlns:a16="http://schemas.microsoft.com/office/drawing/2014/main" id="{4FF35FC2-90DE-4F28-A3D0-A1724103C4CF}"/>
              </a:ext>
            </a:extLst>
          </p:cNvPr>
          <p:cNvPicPr>
            <a:picLocks noChangeAspect="1"/>
          </p:cNvPicPr>
          <p:nvPr/>
        </p:nvPicPr>
        <p:blipFill>
          <a:blip r:embed="rId3"/>
          <a:stretch>
            <a:fillRect/>
          </a:stretch>
        </p:blipFill>
        <p:spPr>
          <a:xfrm>
            <a:off x="2780091" y="5555950"/>
            <a:ext cx="5943600" cy="2351405"/>
          </a:xfrm>
          <a:prstGeom prst="rect">
            <a:avLst/>
          </a:prstGeom>
        </p:spPr>
      </p:pic>
      <p:grpSp>
        <p:nvGrpSpPr>
          <p:cNvPr id="435" name="Nhóm 434">
            <a:extLst>
              <a:ext uri="{FF2B5EF4-FFF2-40B4-BE49-F238E27FC236}">
                <a16:creationId xmlns:a16="http://schemas.microsoft.com/office/drawing/2014/main" id="{72F3C408-2FEE-84E0-9CE6-140309CCB2F9}"/>
              </a:ext>
            </a:extLst>
          </p:cNvPr>
          <p:cNvGrpSpPr/>
          <p:nvPr/>
        </p:nvGrpSpPr>
        <p:grpSpPr>
          <a:xfrm>
            <a:off x="5678242" y="2748790"/>
            <a:ext cx="2926908" cy="1935113"/>
            <a:chOff x="4513729" y="2010265"/>
            <a:chExt cx="4020229" cy="2689833"/>
          </a:xfrm>
        </p:grpSpPr>
        <p:sp>
          <p:nvSpPr>
            <p:cNvPr id="38" name="Hình Bầu dục 37">
              <a:extLst>
                <a:ext uri="{FF2B5EF4-FFF2-40B4-BE49-F238E27FC236}">
                  <a16:creationId xmlns:a16="http://schemas.microsoft.com/office/drawing/2014/main" id="{0C899F63-9636-1E4D-36F4-488DCA543394}"/>
                </a:ext>
              </a:extLst>
            </p:cNvPr>
            <p:cNvSpPr/>
            <p:nvPr/>
          </p:nvSpPr>
          <p:spPr>
            <a:xfrm>
              <a:off x="4513729" y="3044690"/>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vi-VN" dirty="0"/>
            </a:p>
          </p:txBody>
        </p:sp>
        <p:sp>
          <p:nvSpPr>
            <p:cNvPr id="40" name="Hình Bầu dục 39">
              <a:extLst>
                <a:ext uri="{FF2B5EF4-FFF2-40B4-BE49-F238E27FC236}">
                  <a16:creationId xmlns:a16="http://schemas.microsoft.com/office/drawing/2014/main" id="{00ECD41A-D29B-96D3-C953-26C7A3748554}"/>
                </a:ext>
              </a:extLst>
            </p:cNvPr>
            <p:cNvSpPr/>
            <p:nvPr/>
          </p:nvSpPr>
          <p:spPr>
            <a:xfrm>
              <a:off x="6190545" y="2395908"/>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vi-VN" dirty="0"/>
            </a:p>
          </p:txBody>
        </p:sp>
        <p:sp>
          <p:nvSpPr>
            <p:cNvPr id="43" name="Hình Bầu dục 42">
              <a:extLst>
                <a:ext uri="{FF2B5EF4-FFF2-40B4-BE49-F238E27FC236}">
                  <a16:creationId xmlns:a16="http://schemas.microsoft.com/office/drawing/2014/main" id="{40A57E94-ED77-8C09-0F44-03D27480DDC6}"/>
                </a:ext>
              </a:extLst>
            </p:cNvPr>
            <p:cNvSpPr/>
            <p:nvPr/>
          </p:nvSpPr>
          <p:spPr>
            <a:xfrm>
              <a:off x="5884437" y="4238662"/>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vi-VN" dirty="0"/>
            </a:p>
          </p:txBody>
        </p:sp>
        <p:sp>
          <p:nvSpPr>
            <p:cNvPr id="44" name="Hình Bầu dục 43">
              <a:extLst>
                <a:ext uri="{FF2B5EF4-FFF2-40B4-BE49-F238E27FC236}">
                  <a16:creationId xmlns:a16="http://schemas.microsoft.com/office/drawing/2014/main" id="{811FBBEB-E7DC-8A1B-6A4B-4889EEC957E6}"/>
                </a:ext>
              </a:extLst>
            </p:cNvPr>
            <p:cNvSpPr/>
            <p:nvPr/>
          </p:nvSpPr>
          <p:spPr>
            <a:xfrm>
              <a:off x="7941314" y="2010265"/>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vi-VN" dirty="0"/>
            </a:p>
          </p:txBody>
        </p:sp>
        <p:sp>
          <p:nvSpPr>
            <p:cNvPr id="46" name="Hình Bầu dục 45">
              <a:extLst>
                <a:ext uri="{FF2B5EF4-FFF2-40B4-BE49-F238E27FC236}">
                  <a16:creationId xmlns:a16="http://schemas.microsoft.com/office/drawing/2014/main" id="{028AF72F-B83F-4EB1-62EA-F4F7D3FA21A6}"/>
                </a:ext>
              </a:extLst>
            </p:cNvPr>
            <p:cNvSpPr/>
            <p:nvPr/>
          </p:nvSpPr>
          <p:spPr>
            <a:xfrm>
              <a:off x="8022433" y="3825261"/>
              <a:ext cx="511525" cy="461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vi-VN" dirty="0"/>
            </a:p>
          </p:txBody>
        </p:sp>
        <p:cxnSp>
          <p:nvCxnSpPr>
            <p:cNvPr id="47" name="Đường kết nối Mũi tên Thẳng 46">
              <a:extLst>
                <a:ext uri="{FF2B5EF4-FFF2-40B4-BE49-F238E27FC236}">
                  <a16:creationId xmlns:a16="http://schemas.microsoft.com/office/drawing/2014/main" id="{5E778300-74B8-E550-48BD-CE3939B1ED21}"/>
                </a:ext>
              </a:extLst>
            </p:cNvPr>
            <p:cNvCxnSpPr>
              <a:cxnSpLocks/>
              <a:stCxn id="40" idx="6"/>
              <a:endCxn id="44" idx="2"/>
            </p:cNvCxnSpPr>
            <p:nvPr/>
          </p:nvCxnSpPr>
          <p:spPr>
            <a:xfrm flipV="1">
              <a:off x="6702070" y="2240983"/>
              <a:ext cx="1239244" cy="385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Đường kết nối Mũi tên Thẳng 48">
              <a:extLst>
                <a:ext uri="{FF2B5EF4-FFF2-40B4-BE49-F238E27FC236}">
                  <a16:creationId xmlns:a16="http://schemas.microsoft.com/office/drawing/2014/main" id="{13DF216A-FFCE-2EB8-2796-7B690284695F}"/>
                </a:ext>
              </a:extLst>
            </p:cNvPr>
            <p:cNvCxnSpPr>
              <a:cxnSpLocks/>
              <a:stCxn id="46" idx="0"/>
              <a:endCxn id="44" idx="5"/>
            </p:cNvCxnSpPr>
            <p:nvPr/>
          </p:nvCxnSpPr>
          <p:spPr>
            <a:xfrm flipV="1">
              <a:off x="8278196" y="2404125"/>
              <a:ext cx="99732" cy="1421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Đường kết nối Mũi tên Thẳng 49">
              <a:extLst>
                <a:ext uri="{FF2B5EF4-FFF2-40B4-BE49-F238E27FC236}">
                  <a16:creationId xmlns:a16="http://schemas.microsoft.com/office/drawing/2014/main" id="{CCB46D4E-A076-9D97-B535-50A339E66BA7}"/>
                </a:ext>
              </a:extLst>
            </p:cNvPr>
            <p:cNvCxnSpPr>
              <a:cxnSpLocks/>
              <a:stCxn id="46" idx="2"/>
              <a:endCxn id="43" idx="6"/>
            </p:cNvCxnSpPr>
            <p:nvPr/>
          </p:nvCxnSpPr>
          <p:spPr>
            <a:xfrm flipH="1">
              <a:off x="6395962" y="4055979"/>
              <a:ext cx="1626471" cy="413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Đường kết nối Mũi tên Thẳng 51">
              <a:extLst>
                <a:ext uri="{FF2B5EF4-FFF2-40B4-BE49-F238E27FC236}">
                  <a16:creationId xmlns:a16="http://schemas.microsoft.com/office/drawing/2014/main" id="{4DFC911A-85A3-BA27-508B-39E943171273}"/>
                </a:ext>
              </a:extLst>
            </p:cNvPr>
            <p:cNvCxnSpPr>
              <a:cxnSpLocks/>
              <a:stCxn id="43" idx="0"/>
              <a:endCxn id="40" idx="4"/>
            </p:cNvCxnSpPr>
            <p:nvPr/>
          </p:nvCxnSpPr>
          <p:spPr>
            <a:xfrm flipV="1">
              <a:off x="6140200" y="2857344"/>
              <a:ext cx="306108" cy="1381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Đường kết nối Mũi tên Thẳng 54">
              <a:extLst>
                <a:ext uri="{FF2B5EF4-FFF2-40B4-BE49-F238E27FC236}">
                  <a16:creationId xmlns:a16="http://schemas.microsoft.com/office/drawing/2014/main" id="{6EDBD738-7D99-C942-BF8A-EA243ADD7319}"/>
                </a:ext>
              </a:extLst>
            </p:cNvPr>
            <p:cNvCxnSpPr>
              <a:cxnSpLocks/>
              <a:stCxn id="38" idx="5"/>
              <a:endCxn id="43" idx="2"/>
            </p:cNvCxnSpPr>
            <p:nvPr/>
          </p:nvCxnSpPr>
          <p:spPr>
            <a:xfrm>
              <a:off x="4950343" y="3438550"/>
              <a:ext cx="934094" cy="1030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Đường kết nối Mũi tên Thẳng 57">
              <a:extLst>
                <a:ext uri="{FF2B5EF4-FFF2-40B4-BE49-F238E27FC236}">
                  <a16:creationId xmlns:a16="http://schemas.microsoft.com/office/drawing/2014/main" id="{7BC45B1E-8F25-3E3D-BE34-CDFD0B4DD09D}"/>
                </a:ext>
              </a:extLst>
            </p:cNvPr>
            <p:cNvCxnSpPr>
              <a:cxnSpLocks/>
              <a:stCxn id="38" idx="6"/>
              <a:endCxn id="40" idx="3"/>
            </p:cNvCxnSpPr>
            <p:nvPr/>
          </p:nvCxnSpPr>
          <p:spPr>
            <a:xfrm flipV="1">
              <a:off x="5025254" y="2789768"/>
              <a:ext cx="1240202" cy="485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3" name="Đường kết nối Mũi tên Thẳng 402">
              <a:extLst>
                <a:ext uri="{FF2B5EF4-FFF2-40B4-BE49-F238E27FC236}">
                  <a16:creationId xmlns:a16="http://schemas.microsoft.com/office/drawing/2014/main" id="{B8A2E122-FBAA-EB67-E201-D0ECD3AA67F2}"/>
                </a:ext>
              </a:extLst>
            </p:cNvPr>
            <p:cNvCxnSpPr>
              <a:cxnSpLocks/>
              <a:stCxn id="46" idx="1"/>
              <a:endCxn id="40" idx="5"/>
            </p:cNvCxnSpPr>
            <p:nvPr/>
          </p:nvCxnSpPr>
          <p:spPr>
            <a:xfrm flipH="1" flipV="1">
              <a:off x="6627159" y="2789768"/>
              <a:ext cx="1470185" cy="1103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36" name="Hình Bầu dục 435">
            <a:extLst>
              <a:ext uri="{FF2B5EF4-FFF2-40B4-BE49-F238E27FC236}">
                <a16:creationId xmlns:a16="http://schemas.microsoft.com/office/drawing/2014/main" id="{F0D21952-C2C7-63C5-1770-5912B16410E7}"/>
              </a:ext>
            </a:extLst>
          </p:cNvPr>
          <p:cNvSpPr/>
          <p:nvPr/>
        </p:nvSpPr>
        <p:spPr>
          <a:xfrm>
            <a:off x="3167831" y="2712515"/>
            <a:ext cx="372413" cy="3319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endParaRPr lang="vi-VN" dirty="0"/>
          </a:p>
        </p:txBody>
      </p:sp>
      <p:sp>
        <p:nvSpPr>
          <p:cNvPr id="437" name="Hình Bầu dục 436">
            <a:extLst>
              <a:ext uri="{FF2B5EF4-FFF2-40B4-BE49-F238E27FC236}">
                <a16:creationId xmlns:a16="http://schemas.microsoft.com/office/drawing/2014/main" id="{E95F8507-2B1F-D3FD-ABD4-DFD1B32C2B6F}"/>
              </a:ext>
            </a:extLst>
          </p:cNvPr>
          <p:cNvSpPr/>
          <p:nvPr/>
        </p:nvSpPr>
        <p:spPr>
          <a:xfrm>
            <a:off x="4122104" y="3095402"/>
            <a:ext cx="372413" cy="3319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vi-VN" dirty="0"/>
          </a:p>
        </p:txBody>
      </p:sp>
      <p:cxnSp>
        <p:nvCxnSpPr>
          <p:cNvPr id="438" name="Đường kết nối Mũi tên Thẳng 437">
            <a:extLst>
              <a:ext uri="{FF2B5EF4-FFF2-40B4-BE49-F238E27FC236}">
                <a16:creationId xmlns:a16="http://schemas.microsoft.com/office/drawing/2014/main" id="{03DA9B12-C1AE-176B-CE09-536A625E8E9D}"/>
              </a:ext>
            </a:extLst>
          </p:cNvPr>
          <p:cNvCxnSpPr>
            <a:cxnSpLocks/>
            <a:stCxn id="437" idx="2"/>
            <a:endCxn id="436" idx="5"/>
          </p:cNvCxnSpPr>
          <p:nvPr/>
        </p:nvCxnSpPr>
        <p:spPr>
          <a:xfrm flipH="1" flipV="1">
            <a:off x="3485705" y="2995865"/>
            <a:ext cx="636399" cy="265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909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9"/>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NỘI DUNG</a:t>
            </a:r>
            <a:endParaRPr dirty="0"/>
          </a:p>
        </p:txBody>
      </p:sp>
      <p:sp>
        <p:nvSpPr>
          <p:cNvPr id="348" name="Google Shape;348;p29"/>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3500" b="1"/>
              <a:t>01</a:t>
            </a:r>
            <a:endParaRPr sz="3500" b="1"/>
          </a:p>
        </p:txBody>
      </p:sp>
      <p:sp>
        <p:nvSpPr>
          <p:cNvPr id="349" name="Google Shape;349;p29"/>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REVIEW</a:t>
            </a:r>
            <a:endParaRPr sz="2200" b="1" dirty="0">
              <a:latin typeface="Overpass Mono"/>
              <a:ea typeface="Overpass Mono"/>
              <a:cs typeface="Overpass Mono"/>
              <a:sym typeface="Overpass Mono"/>
            </a:endParaRPr>
          </a:p>
        </p:txBody>
      </p:sp>
      <p:sp>
        <p:nvSpPr>
          <p:cNvPr id="350" name="Google Shape;350;p29"/>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3500" b="1"/>
              <a:t>03</a:t>
            </a:r>
            <a:endParaRPr sz="3500" b="1"/>
          </a:p>
        </p:txBody>
      </p:sp>
      <p:sp>
        <p:nvSpPr>
          <p:cNvPr id="351" name="Google Shape;351;p29"/>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sz="2200" b="1" dirty="0">
                <a:latin typeface="Overpass Mono"/>
                <a:ea typeface="Overpass Mono"/>
                <a:cs typeface="Overpass Mono"/>
                <a:sym typeface="Overpass Mono"/>
              </a:rPr>
              <a:t>DFS-BFS</a:t>
            </a:r>
            <a:endParaRPr sz="2200" b="1" dirty="0">
              <a:latin typeface="Overpass Mono"/>
              <a:ea typeface="Overpass Mono"/>
              <a:cs typeface="Overpass Mono"/>
              <a:sym typeface="Overpass Mono"/>
            </a:endParaRPr>
          </a:p>
        </p:txBody>
      </p:sp>
      <p:sp>
        <p:nvSpPr>
          <p:cNvPr id="352" name="Google Shape;352;p29"/>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02</a:t>
            </a:r>
            <a:endParaRPr dirty="0"/>
          </a:p>
        </p:txBody>
      </p:sp>
      <p:sp>
        <p:nvSpPr>
          <p:cNvPr id="353" name="Google Shape;353;p29"/>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BIỂU DIỄN ĐỒ THỊ</a:t>
            </a:r>
            <a:endParaRPr dirty="0"/>
          </a:p>
        </p:txBody>
      </p:sp>
      <p:sp>
        <p:nvSpPr>
          <p:cNvPr id="354" name="Google Shape;354;p29"/>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a:t>04</a:t>
            </a:r>
            <a:endParaRPr/>
          </a:p>
        </p:txBody>
      </p:sp>
      <p:sp>
        <p:nvSpPr>
          <p:cNvPr id="355" name="Google Shape;355;p29"/>
          <p:cNvSpPr txBox="1">
            <a:spLocks noGrp="1"/>
          </p:cNvSpPr>
          <p:nvPr>
            <p:ph type="subTitle" idx="9"/>
          </p:nvPr>
        </p:nvSpPr>
        <p:spPr>
          <a:xfrm flipH="1">
            <a:off x="4655127" y="3573468"/>
            <a:ext cx="2320448" cy="4266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dirty="0"/>
              <a:t>ĐỐ VUI KHÔNG CÓ THƯỞNG</a:t>
            </a:r>
            <a:endParaRPr dirty="0"/>
          </a:p>
          <a:p>
            <a:pPr marL="0" lvl="0" indent="0" algn="r" rtl="0">
              <a:spcBef>
                <a:spcPts val="0"/>
              </a:spcBef>
              <a:spcAft>
                <a:spcPts val="0"/>
              </a:spcAft>
              <a:buNone/>
            </a:pPr>
            <a:endParaRPr dirty="0"/>
          </a:p>
          <a:p>
            <a:pPr marL="0" lvl="0" indent="0" algn="r"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2620347" y="1495896"/>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Hộp Văn bản 28">
            <a:extLst>
              <a:ext uri="{FF2B5EF4-FFF2-40B4-BE49-F238E27FC236}">
                <a16:creationId xmlns:a16="http://schemas.microsoft.com/office/drawing/2014/main" id="{7D300DB9-EDEE-38A2-B2F9-19BF31CC7C9D}"/>
              </a:ext>
            </a:extLst>
          </p:cNvPr>
          <p:cNvSpPr txBox="1"/>
          <p:nvPr/>
        </p:nvSpPr>
        <p:spPr>
          <a:xfrm>
            <a:off x="2824512" y="1547632"/>
            <a:ext cx="5943572" cy="400110"/>
          </a:xfrm>
          <a:prstGeom prst="rect">
            <a:avLst/>
          </a:prstGeom>
          <a:noFill/>
        </p:spPr>
        <p:txBody>
          <a:bodyPr wrap="square" rtlCol="0">
            <a:spAutoFit/>
          </a:bodyPr>
          <a:lstStyle/>
          <a:p>
            <a:r>
              <a:rPr lang="en-US" sz="2000" b="1" kern="100" spc="-150" dirty="0">
                <a:solidFill>
                  <a:schemeClr val="tx1"/>
                </a:solidFill>
                <a:latin typeface="Overpass Mono" panose="020B0604020202020204" charset="0"/>
                <a:ea typeface="Aptos" panose="020B0004020202020204" pitchFamily="34" charset="0"/>
                <a:cs typeface="Times New Roman" panose="02020603050405020304" pitchFamily="18" charset="0"/>
              </a:rPr>
              <a:t> </a:t>
            </a:r>
            <a:endParaRPr lang="vi-VN" spc="-150" dirty="0"/>
          </a:p>
        </p:txBody>
      </p:sp>
      <p:pic>
        <p:nvPicPr>
          <p:cNvPr id="32" name="Picture 1">
            <a:extLst>
              <a:ext uri="{FF2B5EF4-FFF2-40B4-BE49-F238E27FC236}">
                <a16:creationId xmlns:a16="http://schemas.microsoft.com/office/drawing/2014/main" id="{81E4A29F-A164-B05B-4B5C-B39FFE034A92}"/>
              </a:ext>
            </a:extLst>
          </p:cNvPr>
          <p:cNvPicPr>
            <a:picLocks noChangeAspect="1"/>
          </p:cNvPicPr>
          <p:nvPr/>
        </p:nvPicPr>
        <p:blipFill rotWithShape="1">
          <a:blip r:embed="rId3"/>
          <a:srcRect r="42674"/>
          <a:stretch/>
        </p:blipFill>
        <p:spPr>
          <a:xfrm>
            <a:off x="1285483" y="313857"/>
            <a:ext cx="6510219" cy="4492808"/>
          </a:xfrm>
          <a:prstGeom prst="rect">
            <a:avLst/>
          </a:prstGeom>
        </p:spPr>
      </p:pic>
    </p:spTree>
    <p:extLst>
      <p:ext uri="{BB962C8B-B14F-4D97-AF65-F5344CB8AC3E}">
        <p14:creationId xmlns:p14="http://schemas.microsoft.com/office/powerpoint/2010/main" val="172237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4111040" y="-204299"/>
            <a:ext cx="3377669" cy="663152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3857944" y="821950"/>
            <a:ext cx="5150834"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5400" dirty="0"/>
              <a:t>DFS</a:t>
            </a:r>
            <a:endParaRPr sz="54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2620347" y="1495896"/>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Hộp Văn bản 28">
            <a:extLst>
              <a:ext uri="{FF2B5EF4-FFF2-40B4-BE49-F238E27FC236}">
                <a16:creationId xmlns:a16="http://schemas.microsoft.com/office/drawing/2014/main" id="{7D300DB9-EDEE-38A2-B2F9-19BF31CC7C9D}"/>
              </a:ext>
            </a:extLst>
          </p:cNvPr>
          <p:cNvSpPr txBox="1"/>
          <p:nvPr/>
        </p:nvSpPr>
        <p:spPr>
          <a:xfrm>
            <a:off x="2824512" y="1547632"/>
            <a:ext cx="5943572" cy="2000548"/>
          </a:xfrm>
          <a:prstGeom prst="rect">
            <a:avLst/>
          </a:prstGeom>
          <a:noFill/>
        </p:spPr>
        <p:txBody>
          <a:bodyPr wrap="square" rtlCol="0">
            <a:spAutoFit/>
          </a:bodyPr>
          <a:lstStyle/>
          <a:p>
            <a:r>
              <a:rPr lang="en-US" sz="2000" b="1" kern="100" spc="-150" dirty="0">
                <a:solidFill>
                  <a:schemeClr val="tx1"/>
                </a:solidFill>
                <a:latin typeface="Overpass Mono" panose="020B0604020202020204" charset="0"/>
                <a:ea typeface="Aptos" panose="020B0004020202020204" pitchFamily="34" charset="0"/>
                <a:cs typeface="Times New Roman" panose="02020603050405020304" pitchFamily="18" charset="0"/>
              </a:rPr>
              <a:t>  3. ĐỘ PHỨC TẠP </a:t>
            </a:r>
            <a:r>
              <a:rPr lang="en-US" sz="20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a:t>
            </a:r>
            <a:endPar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endParaRPr>
          </a:p>
          <a:p>
            <a:endParaRPr lang="en-US" sz="1800" b="1" spc="-150" dirty="0">
              <a:solidFill>
                <a:schemeClr val="tx1"/>
              </a:solidFill>
              <a:latin typeface="Overpass Mono" panose="020B0604020202020204" charset="0"/>
            </a:endParaRPr>
          </a:p>
          <a:p>
            <a:r>
              <a:rPr lang="vi-VN" sz="1800" b="1" spc="-150" dirty="0">
                <a:solidFill>
                  <a:schemeClr val="tx1"/>
                </a:solidFill>
                <a:latin typeface="Overpass Mono" panose="020B0604020202020204" charset="0"/>
              </a:rPr>
              <a:t>Với một đồ thị với U đỉnh và V cạnh, độ phức tạp thời gian của thuật toán DFS được biểu diễn dưới dạng O(U+V) và độ phức tạp không gian của thuật toán là O(U).</a:t>
            </a:r>
          </a:p>
          <a:p>
            <a:endParaRPr lang="vi-VN" spc="-150" dirty="0"/>
          </a:p>
        </p:txBody>
      </p:sp>
    </p:spTree>
    <p:extLst>
      <p:ext uri="{BB962C8B-B14F-4D97-AF65-F5344CB8AC3E}">
        <p14:creationId xmlns:p14="http://schemas.microsoft.com/office/powerpoint/2010/main" val="3724905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4111040" y="-204299"/>
            <a:ext cx="3377669" cy="6631528"/>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3857944" y="821950"/>
            <a:ext cx="5150834"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5400" dirty="0"/>
              <a:t>DFS</a:t>
            </a:r>
            <a:endParaRPr sz="54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2620347" y="1495896"/>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Hộp Văn bản 28">
            <a:extLst>
              <a:ext uri="{FF2B5EF4-FFF2-40B4-BE49-F238E27FC236}">
                <a16:creationId xmlns:a16="http://schemas.microsoft.com/office/drawing/2014/main" id="{7D300DB9-EDEE-38A2-B2F9-19BF31CC7C9D}"/>
              </a:ext>
            </a:extLst>
          </p:cNvPr>
          <p:cNvSpPr txBox="1"/>
          <p:nvPr/>
        </p:nvSpPr>
        <p:spPr>
          <a:xfrm>
            <a:off x="2824512" y="1547632"/>
            <a:ext cx="5943572" cy="2277547"/>
          </a:xfrm>
          <a:prstGeom prst="rect">
            <a:avLst/>
          </a:prstGeom>
          <a:noFill/>
        </p:spPr>
        <p:txBody>
          <a:bodyPr wrap="square" rtlCol="0">
            <a:spAutoFit/>
          </a:bodyPr>
          <a:lstStyle/>
          <a:p>
            <a:r>
              <a:rPr lang="en-US" sz="2000" b="1" kern="100" spc="-150" dirty="0">
                <a:solidFill>
                  <a:schemeClr val="tx1"/>
                </a:solidFill>
                <a:latin typeface="Overpass Mono" panose="020B0604020202020204" charset="0"/>
                <a:ea typeface="Aptos" panose="020B0004020202020204" pitchFamily="34" charset="0"/>
                <a:cs typeface="Times New Roman" panose="02020603050405020304" pitchFamily="18" charset="0"/>
              </a:rPr>
              <a:t>  4. ỨNG DỤNG </a:t>
            </a:r>
            <a:r>
              <a:rPr lang="en-US" sz="20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a:t>
            </a:r>
            <a:endPar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endParaRPr>
          </a:p>
          <a:p>
            <a:endParaRPr lang="en-US" sz="1800" b="1" spc="-150" dirty="0">
              <a:solidFill>
                <a:schemeClr val="tx1"/>
              </a:solidFill>
              <a:latin typeface="Overpass Mono" panose="020B0604020202020204" charset="0"/>
            </a:endParaRPr>
          </a:p>
          <a:p>
            <a:endParaRPr lang="en-US" sz="1800" b="1" spc="-150" dirty="0">
              <a:solidFill>
                <a:schemeClr val="tx1"/>
              </a:solidFill>
              <a:latin typeface="Overpass Mono" panose="020B0604020202020204" charset="0"/>
            </a:endParaRPr>
          </a:p>
          <a:p>
            <a:r>
              <a:rPr lang="vi-VN" sz="1800" b="1" spc="-150" dirty="0">
                <a:solidFill>
                  <a:schemeClr val="tx1"/>
                </a:solidFill>
                <a:latin typeface="Overpass Mono" panose="020B0604020202020204" charset="0"/>
              </a:rPr>
              <a:t>Có rất nhiều ứng dụng của thuật toán tìm kiếm theo chiều sâu trong lý thuyết đồ thị. Thuật toán DFS có thể được sử dụng để giải hầu hết các bài toán liên quan đến đồ thị hoặc cây.</a:t>
            </a:r>
          </a:p>
          <a:p>
            <a:endParaRPr lang="vi-VN" spc="-150" dirty="0"/>
          </a:p>
        </p:txBody>
      </p:sp>
    </p:spTree>
    <p:extLst>
      <p:ext uri="{BB962C8B-B14F-4D97-AF65-F5344CB8AC3E}">
        <p14:creationId xmlns:p14="http://schemas.microsoft.com/office/powerpoint/2010/main" val="404062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92623" y="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THUẬT TOÁN</a:t>
            </a:r>
            <a:endParaRPr dirty="0"/>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2587709" y="-1562590"/>
            <a:ext cx="4057542" cy="8980417"/>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4"/>
          <p:cNvSpPr txBox="1">
            <a:spLocks noGrp="1"/>
          </p:cNvSpPr>
          <p:nvPr>
            <p:ph type="ctrTitle"/>
          </p:nvPr>
        </p:nvSpPr>
        <p:spPr>
          <a:xfrm flipH="1">
            <a:off x="3813962" y="430078"/>
            <a:ext cx="5150834"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5400" dirty="0"/>
              <a:t>DFS</a:t>
            </a:r>
            <a:endParaRPr sz="54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206691" y="975599"/>
            <a:ext cx="456169" cy="455755"/>
            <a:chOff x="858739" y="828453"/>
            <a:chExt cx="456169" cy="4557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Hộp Văn bản 28">
            <a:extLst>
              <a:ext uri="{FF2B5EF4-FFF2-40B4-BE49-F238E27FC236}">
                <a16:creationId xmlns:a16="http://schemas.microsoft.com/office/drawing/2014/main" id="{7D300DB9-EDEE-38A2-B2F9-19BF31CC7C9D}"/>
              </a:ext>
            </a:extLst>
          </p:cNvPr>
          <p:cNvSpPr txBox="1"/>
          <p:nvPr/>
        </p:nvSpPr>
        <p:spPr>
          <a:xfrm>
            <a:off x="783808" y="974089"/>
            <a:ext cx="8073857" cy="3939540"/>
          </a:xfrm>
          <a:prstGeom prst="rect">
            <a:avLst/>
          </a:prstGeom>
          <a:noFill/>
        </p:spPr>
        <p:txBody>
          <a:bodyPr wrap="square" rtlCol="0">
            <a:spAutoFit/>
          </a:bodyPr>
          <a:lstStyle/>
          <a:p>
            <a:pPr algn="just"/>
            <a:r>
              <a:rPr lang="en-US" sz="2000" b="1" kern="100" spc="-150" dirty="0">
                <a:solidFill>
                  <a:schemeClr val="tx1"/>
                </a:solidFill>
                <a:latin typeface="Overpass Mono" panose="020B0604020202020204" charset="0"/>
                <a:ea typeface="Aptos" panose="020B0004020202020204" pitchFamily="34" charset="0"/>
                <a:cs typeface="Times New Roman" panose="02020603050405020304" pitchFamily="18" charset="0"/>
              </a:rPr>
              <a:t>  4. ỨNG DỤNG </a:t>
            </a:r>
            <a:r>
              <a:rPr lang="en-US" sz="20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rPr>
              <a:t>:</a:t>
            </a:r>
            <a:endParaRPr lang="en-US" sz="1800" b="1" kern="100" spc="-150" dirty="0">
              <a:solidFill>
                <a:schemeClr val="tx1"/>
              </a:solidFill>
              <a:effectLst/>
              <a:latin typeface="Overpass Mono" panose="020B0604020202020204" charset="0"/>
              <a:ea typeface="Aptos" panose="020B0004020202020204" pitchFamily="34" charset="0"/>
              <a:cs typeface="Times New Roman" panose="02020603050405020304" pitchFamily="18" charset="0"/>
            </a:endParaRPr>
          </a:p>
          <a:p>
            <a:pPr algn="just"/>
            <a:r>
              <a:rPr lang="vi-VN" sz="1800" b="1" spc="-150" dirty="0">
                <a:solidFill>
                  <a:schemeClr val="tx1"/>
                </a:solidFill>
                <a:latin typeface="Overpass Mono" panose="020B0604020202020204" charset="0"/>
              </a:rPr>
              <a:t>•</a:t>
            </a:r>
            <a:r>
              <a:rPr lang="en-US" sz="1800" b="1" spc="-150" dirty="0">
                <a:solidFill>
                  <a:schemeClr val="tx1"/>
                </a:solidFill>
                <a:latin typeface="Overpass Mono" panose="020B0604020202020204" charset="0"/>
              </a:rPr>
              <a:t> </a:t>
            </a:r>
            <a:r>
              <a:rPr lang="vi-VN" sz="1800" b="1" spc="-150" dirty="0">
                <a:solidFill>
                  <a:schemeClr val="tx1"/>
                </a:solidFill>
                <a:latin typeface="Overpass Mono" panose="020B0604020202020204" charset="0"/>
              </a:rPr>
              <a:t>Sắp xếp tô </a:t>
            </a:r>
            <a:r>
              <a:rPr lang="vi-VN" sz="1800" b="1" spc="-150" dirty="0" err="1">
                <a:solidFill>
                  <a:schemeClr val="tx1"/>
                </a:solidFill>
                <a:latin typeface="Overpass Mono" panose="020B0604020202020204" charset="0"/>
              </a:rPr>
              <a:t>pô</a:t>
            </a:r>
            <a:r>
              <a:rPr lang="vi-VN" sz="1800" b="1" spc="-150" dirty="0">
                <a:solidFill>
                  <a:schemeClr val="tx1"/>
                </a:solidFill>
                <a:latin typeface="Overpass Mono" panose="020B0604020202020204" charset="0"/>
              </a:rPr>
              <a:t>, </a:t>
            </a:r>
            <a:r>
              <a:rPr lang="vi-VN" sz="1800" b="1" spc="-150" dirty="0" err="1">
                <a:solidFill>
                  <a:schemeClr val="tx1"/>
                </a:solidFill>
                <a:latin typeface="Overpass Mono" panose="020B0604020202020204" charset="0"/>
              </a:rPr>
              <a:t>schedule</a:t>
            </a:r>
            <a:r>
              <a:rPr lang="vi-VN" sz="1800" b="1" spc="-150" dirty="0">
                <a:solidFill>
                  <a:schemeClr val="tx1"/>
                </a:solidFill>
                <a:latin typeface="Overpass Mono" panose="020B0604020202020204" charset="0"/>
              </a:rPr>
              <a:t> </a:t>
            </a:r>
            <a:r>
              <a:rPr lang="vi-VN" sz="1800" b="1" spc="-150" dirty="0" err="1">
                <a:solidFill>
                  <a:schemeClr val="tx1"/>
                </a:solidFill>
                <a:latin typeface="Overpass Mono" panose="020B0604020202020204" charset="0"/>
              </a:rPr>
              <a:t>problems</a:t>
            </a:r>
            <a:r>
              <a:rPr lang="vi-VN" sz="1800" b="1" spc="-150" dirty="0">
                <a:solidFill>
                  <a:schemeClr val="tx1"/>
                </a:solidFill>
                <a:latin typeface="Overpass Mono" panose="020B0604020202020204" charset="0"/>
              </a:rPr>
              <a:t>, phát hiện chu trình trong biểu đồ và giải các câu đố chỉ bằng một giải pháp, chẳng hạn như mê cung hoặc câu đố </a:t>
            </a:r>
            <a:r>
              <a:rPr lang="vi-VN" sz="1800" b="1" spc="-150" dirty="0" err="1">
                <a:solidFill>
                  <a:schemeClr val="tx1"/>
                </a:solidFill>
                <a:latin typeface="Overpass Mono" panose="020B0604020202020204" charset="0"/>
              </a:rPr>
              <a:t>sudoku</a:t>
            </a:r>
            <a:r>
              <a:rPr lang="vi-VN" sz="1800" b="1" spc="-150" dirty="0">
                <a:solidFill>
                  <a:schemeClr val="tx1"/>
                </a:solidFill>
                <a:latin typeface="Overpass Mono" panose="020B0604020202020204" charset="0"/>
              </a:rPr>
              <a:t>, tất cả đều sử dụng tìm kiếm theo chiều sâu.</a:t>
            </a:r>
          </a:p>
          <a:p>
            <a:pPr algn="just"/>
            <a:r>
              <a:rPr lang="vi-VN" sz="1800" b="1" spc="-150" dirty="0">
                <a:solidFill>
                  <a:schemeClr val="tx1"/>
                </a:solidFill>
                <a:latin typeface="Overpass Mono" panose="020B0604020202020204" charset="0"/>
              </a:rPr>
              <a:t>•</a:t>
            </a:r>
            <a:r>
              <a:rPr lang="en-US" sz="1800" b="1" spc="-150" dirty="0">
                <a:solidFill>
                  <a:schemeClr val="tx1"/>
                </a:solidFill>
                <a:latin typeface="Overpass Mono" panose="020B0604020202020204" charset="0"/>
              </a:rPr>
              <a:t> </a:t>
            </a:r>
            <a:r>
              <a:rPr lang="vi-VN" sz="1800" b="1" spc="-150" dirty="0">
                <a:solidFill>
                  <a:schemeClr val="tx1"/>
                </a:solidFill>
                <a:latin typeface="Overpass Mono" panose="020B0604020202020204" charset="0"/>
              </a:rPr>
              <a:t>Các ứng dụng khác liên quan đến phân tích mạng, chẳng hạn như phát hiện xem biểu đồ có phải là </a:t>
            </a:r>
            <a:r>
              <a:rPr lang="vi-VN" sz="1800" b="1" spc="-150" dirty="0" err="1">
                <a:solidFill>
                  <a:schemeClr val="tx1"/>
                </a:solidFill>
                <a:latin typeface="Overpass Mono" panose="020B0604020202020204" charset="0"/>
              </a:rPr>
              <a:t>bipartite</a:t>
            </a:r>
            <a:r>
              <a:rPr lang="vi-VN" sz="1800" b="1" spc="-150" dirty="0">
                <a:solidFill>
                  <a:schemeClr val="tx1"/>
                </a:solidFill>
                <a:latin typeface="Overpass Mono" panose="020B0604020202020204" charset="0"/>
              </a:rPr>
              <a:t> không.</a:t>
            </a:r>
          </a:p>
          <a:p>
            <a:pPr algn="just"/>
            <a:r>
              <a:rPr lang="vi-VN" sz="1800" b="1" spc="-150" dirty="0">
                <a:solidFill>
                  <a:schemeClr val="tx1"/>
                </a:solidFill>
                <a:latin typeface="Overpass Mono" panose="020B0604020202020204" charset="0"/>
              </a:rPr>
              <a:t>•</a:t>
            </a:r>
            <a:r>
              <a:rPr lang="en-US" sz="1800" b="1" spc="-150" dirty="0">
                <a:solidFill>
                  <a:schemeClr val="tx1"/>
                </a:solidFill>
                <a:latin typeface="Overpass Mono" panose="020B0604020202020204" charset="0"/>
              </a:rPr>
              <a:t> </a:t>
            </a:r>
            <a:r>
              <a:rPr lang="vi-VN" sz="1800" b="1" spc="-150" dirty="0">
                <a:solidFill>
                  <a:schemeClr val="tx1"/>
                </a:solidFill>
                <a:latin typeface="Overpass Mono" panose="020B0604020202020204" charset="0"/>
              </a:rPr>
              <a:t>DFS cũng được sử dụng như một chương trình con trong các thuật toán </a:t>
            </a:r>
            <a:r>
              <a:rPr lang="vi-VN" sz="1800" b="1" spc="-150" dirty="0" err="1">
                <a:solidFill>
                  <a:schemeClr val="tx1"/>
                </a:solidFill>
                <a:latin typeface="Overpass Mono" panose="020B0604020202020204" charset="0"/>
              </a:rPr>
              <a:t>matching</a:t>
            </a:r>
            <a:r>
              <a:rPr lang="vi-VN" sz="1800" b="1" spc="-150" dirty="0">
                <a:solidFill>
                  <a:schemeClr val="tx1"/>
                </a:solidFill>
                <a:latin typeface="Overpass Mono" panose="020B0604020202020204" charset="0"/>
              </a:rPr>
              <a:t> trong lý thuyết đồ thị như thuật toán </a:t>
            </a:r>
            <a:r>
              <a:rPr lang="vi-VN" sz="1800" b="1" spc="-150" dirty="0" err="1">
                <a:solidFill>
                  <a:schemeClr val="tx1"/>
                </a:solidFill>
                <a:latin typeface="Overpass Mono" panose="020B0604020202020204" charset="0"/>
              </a:rPr>
              <a:t>Hopcroft-Karp</a:t>
            </a:r>
            <a:r>
              <a:rPr lang="vi-VN" sz="1800" b="1" spc="-150" dirty="0">
                <a:solidFill>
                  <a:schemeClr val="tx1"/>
                </a:solidFill>
                <a:latin typeface="Overpass Mono" panose="020B0604020202020204" charset="0"/>
              </a:rPr>
              <a:t>.</a:t>
            </a:r>
          </a:p>
          <a:p>
            <a:pPr algn="just"/>
            <a:r>
              <a:rPr lang="vi-VN" sz="1800" b="1" spc="-150" dirty="0">
                <a:solidFill>
                  <a:schemeClr val="tx1"/>
                </a:solidFill>
                <a:latin typeface="Overpass Mono" panose="020B0604020202020204" charset="0"/>
              </a:rPr>
              <a:t>•</a:t>
            </a:r>
            <a:r>
              <a:rPr lang="en-US" sz="1800" b="1" spc="-150" dirty="0">
                <a:solidFill>
                  <a:schemeClr val="tx1"/>
                </a:solidFill>
                <a:latin typeface="Overpass Mono" panose="020B0604020202020204" charset="0"/>
              </a:rPr>
              <a:t> </a:t>
            </a:r>
            <a:r>
              <a:rPr lang="vi-VN" sz="1800" b="1" spc="-150" dirty="0">
                <a:solidFill>
                  <a:schemeClr val="tx1"/>
                </a:solidFill>
                <a:latin typeface="Overpass Mono" panose="020B0604020202020204" charset="0"/>
              </a:rPr>
              <a:t>Tìm kiếm theo chiều sâu được sử dụng trong lập </a:t>
            </a:r>
            <a:r>
              <a:rPr lang="vi-VN" sz="1800" b="1" spc="-150" dirty="0" err="1">
                <a:solidFill>
                  <a:schemeClr val="tx1"/>
                </a:solidFill>
                <a:latin typeface="Overpass Mono" panose="020B0604020202020204" charset="0"/>
              </a:rPr>
              <a:t>route</a:t>
            </a:r>
            <a:r>
              <a:rPr lang="vi-VN" sz="1800" b="1" spc="-150" dirty="0">
                <a:solidFill>
                  <a:schemeClr val="tx1"/>
                </a:solidFill>
                <a:latin typeface="Overpass Mono" panose="020B0604020202020204" charset="0"/>
              </a:rPr>
              <a:t> </a:t>
            </a:r>
            <a:r>
              <a:rPr lang="vi-VN" sz="1800" b="1" spc="-150" dirty="0" err="1">
                <a:solidFill>
                  <a:schemeClr val="tx1"/>
                </a:solidFill>
                <a:latin typeface="Overpass Mono" panose="020B0604020202020204" charset="0"/>
              </a:rPr>
              <a:t>mapping</a:t>
            </a:r>
            <a:r>
              <a:rPr lang="vi-VN" sz="1800" b="1" spc="-150" dirty="0">
                <a:solidFill>
                  <a:schemeClr val="tx1"/>
                </a:solidFill>
                <a:latin typeface="Overpass Mono" panose="020B0604020202020204" charset="0"/>
              </a:rPr>
              <a:t>, </a:t>
            </a:r>
            <a:r>
              <a:rPr lang="vi-VN" sz="1800" b="1" spc="-150" dirty="0" err="1">
                <a:solidFill>
                  <a:schemeClr val="tx1"/>
                </a:solidFill>
                <a:latin typeface="Overpass Mono" panose="020B0604020202020204" charset="0"/>
              </a:rPr>
              <a:t>scheduling</a:t>
            </a:r>
            <a:r>
              <a:rPr lang="vi-VN" sz="1800" b="1" spc="-150" dirty="0">
                <a:solidFill>
                  <a:schemeClr val="tx1"/>
                </a:solidFill>
                <a:latin typeface="Overpass Mono" panose="020B0604020202020204" charset="0"/>
              </a:rPr>
              <a:t> và tìm cây khung.</a:t>
            </a:r>
          </a:p>
          <a:p>
            <a:pPr algn="just"/>
            <a:endParaRPr lang="vi-VN" sz="1800" b="1" spc="-150" dirty="0">
              <a:solidFill>
                <a:schemeClr val="tx1"/>
              </a:solidFill>
              <a:latin typeface="Overpass Mono" panose="020B0604020202020204" charset="0"/>
            </a:endParaRPr>
          </a:p>
          <a:p>
            <a:pPr algn="just"/>
            <a:endParaRPr lang="vi-VN" spc="-150" dirty="0"/>
          </a:p>
        </p:txBody>
      </p:sp>
      <p:sp>
        <p:nvSpPr>
          <p:cNvPr id="30" name="Google Shape;394;p34">
            <a:extLst>
              <a:ext uri="{FF2B5EF4-FFF2-40B4-BE49-F238E27FC236}">
                <a16:creationId xmlns:a16="http://schemas.microsoft.com/office/drawing/2014/main" id="{B1B1A864-E3B8-D7E9-2F8D-57458A7E6E5F}"/>
              </a:ext>
            </a:extLst>
          </p:cNvPr>
          <p:cNvSpPr txBox="1">
            <a:spLocks/>
          </p:cNvSpPr>
          <p:nvPr/>
        </p:nvSpPr>
        <p:spPr>
          <a:xfrm flipH="1">
            <a:off x="9199155" y="2565218"/>
            <a:ext cx="3674879" cy="773399"/>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endParaRPr lang="en-US" sz="5400" dirty="0"/>
          </a:p>
        </p:txBody>
      </p:sp>
      <p:grpSp>
        <p:nvGrpSpPr>
          <p:cNvPr id="31" name="Nhóm 30">
            <a:extLst>
              <a:ext uri="{FF2B5EF4-FFF2-40B4-BE49-F238E27FC236}">
                <a16:creationId xmlns:a16="http://schemas.microsoft.com/office/drawing/2014/main" id="{2FB7C0DC-D3D0-CD6B-F463-4A540063ACD9}"/>
              </a:ext>
            </a:extLst>
          </p:cNvPr>
          <p:cNvGrpSpPr/>
          <p:nvPr/>
        </p:nvGrpSpPr>
        <p:grpSpPr>
          <a:xfrm>
            <a:off x="10982302" y="2449946"/>
            <a:ext cx="2414418" cy="787733"/>
            <a:chOff x="2715103" y="1067821"/>
            <a:chExt cx="2267312" cy="773400"/>
          </a:xfrm>
        </p:grpSpPr>
        <p:sp>
          <p:nvSpPr>
            <p:cNvPr id="32" name="Google Shape;387;p34">
              <a:extLst>
                <a:ext uri="{FF2B5EF4-FFF2-40B4-BE49-F238E27FC236}">
                  <a16:creationId xmlns:a16="http://schemas.microsoft.com/office/drawing/2014/main" id="{4954C7D8-B72D-BFA1-6C18-B77184DD9D10}"/>
                </a:ext>
              </a:extLst>
            </p:cNvPr>
            <p:cNvSpPr/>
            <p:nvPr/>
          </p:nvSpPr>
          <p:spPr>
            <a:xfrm flipH="1">
              <a:off x="3598882" y="1067821"/>
              <a:ext cx="977224" cy="17642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1;p34">
              <a:extLst>
                <a:ext uri="{FF2B5EF4-FFF2-40B4-BE49-F238E27FC236}">
                  <a16:creationId xmlns:a16="http://schemas.microsoft.com/office/drawing/2014/main" id="{A7C5321A-AC54-65A0-56CC-892DDCD182A0}"/>
                </a:ext>
              </a:extLst>
            </p:cNvPr>
            <p:cNvSpPr/>
            <p:nvPr/>
          </p:nvSpPr>
          <p:spPr>
            <a:xfrm flipH="1">
              <a:off x="3429448" y="1364646"/>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1;p34">
              <a:extLst>
                <a:ext uri="{FF2B5EF4-FFF2-40B4-BE49-F238E27FC236}">
                  <a16:creationId xmlns:a16="http://schemas.microsoft.com/office/drawing/2014/main" id="{DA7013E7-0F5F-9EAE-217D-CAEBDFBDD4E5}"/>
                </a:ext>
              </a:extLst>
            </p:cNvPr>
            <p:cNvSpPr/>
            <p:nvPr/>
          </p:nvSpPr>
          <p:spPr>
            <a:xfrm>
              <a:off x="2715103" y="1067821"/>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2;p34">
              <a:extLst>
                <a:ext uri="{FF2B5EF4-FFF2-40B4-BE49-F238E27FC236}">
                  <a16:creationId xmlns:a16="http://schemas.microsoft.com/office/drawing/2014/main" id="{31F95CA5-5DE3-76F0-27CE-B0E233BF4503}"/>
                </a:ext>
              </a:extLst>
            </p:cNvPr>
            <p:cNvSpPr/>
            <p:nvPr/>
          </p:nvSpPr>
          <p:spPr>
            <a:xfrm flipH="1">
              <a:off x="3766230" y="1364645"/>
              <a:ext cx="1216185" cy="18602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3;p34">
              <a:extLst>
                <a:ext uri="{FF2B5EF4-FFF2-40B4-BE49-F238E27FC236}">
                  <a16:creationId xmlns:a16="http://schemas.microsoft.com/office/drawing/2014/main" id="{D7C95966-5C78-EFEB-5887-1F40DE16E615}"/>
                </a:ext>
              </a:extLst>
            </p:cNvPr>
            <p:cNvSpPr/>
            <p:nvPr/>
          </p:nvSpPr>
          <p:spPr>
            <a:xfrm flipH="1">
              <a:off x="3625838" y="1662371"/>
              <a:ext cx="773400" cy="17345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416;p34">
              <a:extLst>
                <a:ext uri="{FF2B5EF4-FFF2-40B4-BE49-F238E27FC236}">
                  <a16:creationId xmlns:a16="http://schemas.microsoft.com/office/drawing/2014/main" id="{0AB3B9E2-323E-2FE3-C478-D9AC4EDCDA3F}"/>
                </a:ext>
              </a:extLst>
            </p:cNvPr>
            <p:cNvGrpSpPr/>
            <p:nvPr/>
          </p:nvGrpSpPr>
          <p:grpSpPr>
            <a:xfrm>
              <a:off x="2872863" y="1237234"/>
              <a:ext cx="456169" cy="455755"/>
              <a:chOff x="858739" y="828453"/>
              <a:chExt cx="456169" cy="455755"/>
            </a:xfrm>
          </p:grpSpPr>
          <p:sp>
            <p:nvSpPr>
              <p:cNvPr id="38" name="Google Shape;417;p34">
                <a:extLst>
                  <a:ext uri="{FF2B5EF4-FFF2-40B4-BE49-F238E27FC236}">
                    <a16:creationId xmlns:a16="http://schemas.microsoft.com/office/drawing/2014/main" id="{55ACBF90-47CB-AFEE-81DF-85925522B1E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8;p34">
                <a:extLst>
                  <a:ext uri="{FF2B5EF4-FFF2-40B4-BE49-F238E27FC236}">
                    <a16:creationId xmlns:a16="http://schemas.microsoft.com/office/drawing/2014/main" id="{1A30EE05-D637-BDAD-4519-031E212666E7}"/>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9;p34">
                <a:extLst>
                  <a:ext uri="{FF2B5EF4-FFF2-40B4-BE49-F238E27FC236}">
                    <a16:creationId xmlns:a16="http://schemas.microsoft.com/office/drawing/2014/main" id="{D2760F5D-CAAD-1F95-4CDD-6DEB4004A3AA}"/>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0;p34">
                <a:extLst>
                  <a:ext uri="{FF2B5EF4-FFF2-40B4-BE49-F238E27FC236}">
                    <a16:creationId xmlns:a16="http://schemas.microsoft.com/office/drawing/2014/main" id="{ADAB947A-5CDE-176B-C370-626C30518A2F}"/>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1;p34">
                <a:extLst>
                  <a:ext uri="{FF2B5EF4-FFF2-40B4-BE49-F238E27FC236}">
                    <a16:creationId xmlns:a16="http://schemas.microsoft.com/office/drawing/2014/main" id="{70260F74-F1BA-6CDC-B10D-880EE90DCDD4}"/>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09606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THUẬT TOÁN</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4326528" y="2566285"/>
            <a:ext cx="3674879"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5400" dirty="0"/>
              <a:t>BFS</a:t>
            </a:r>
            <a:endParaRPr sz="5400"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Nhóm 28">
            <a:extLst>
              <a:ext uri="{FF2B5EF4-FFF2-40B4-BE49-F238E27FC236}">
                <a16:creationId xmlns:a16="http://schemas.microsoft.com/office/drawing/2014/main" id="{EBFDE233-888B-B2C4-C149-1886014AF267}"/>
              </a:ext>
            </a:extLst>
          </p:cNvPr>
          <p:cNvGrpSpPr/>
          <p:nvPr/>
        </p:nvGrpSpPr>
        <p:grpSpPr>
          <a:xfrm>
            <a:off x="6109675" y="2451013"/>
            <a:ext cx="2414418" cy="787733"/>
            <a:chOff x="2715103" y="1067821"/>
            <a:chExt cx="2267312" cy="773400"/>
          </a:xfrm>
        </p:grpSpPr>
        <p:sp>
          <p:nvSpPr>
            <p:cNvPr id="2" name="Google Shape;387;p34">
              <a:extLst>
                <a:ext uri="{FF2B5EF4-FFF2-40B4-BE49-F238E27FC236}">
                  <a16:creationId xmlns:a16="http://schemas.microsoft.com/office/drawing/2014/main" id="{55428876-FD43-ED90-BEC5-5051D5C95F13}"/>
                </a:ext>
              </a:extLst>
            </p:cNvPr>
            <p:cNvSpPr/>
            <p:nvPr/>
          </p:nvSpPr>
          <p:spPr>
            <a:xfrm flipH="1">
              <a:off x="3598882" y="1067821"/>
              <a:ext cx="977224" cy="17642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1;p34">
              <a:extLst>
                <a:ext uri="{FF2B5EF4-FFF2-40B4-BE49-F238E27FC236}">
                  <a16:creationId xmlns:a16="http://schemas.microsoft.com/office/drawing/2014/main" id="{F4AEB420-65EC-E471-0187-D07F36172006}"/>
                </a:ext>
              </a:extLst>
            </p:cNvPr>
            <p:cNvSpPr/>
            <p:nvPr/>
          </p:nvSpPr>
          <p:spPr>
            <a:xfrm flipH="1">
              <a:off x="3429448" y="1364646"/>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17864C0A-3C43-9678-2C02-0D960776280F}"/>
                </a:ext>
              </a:extLst>
            </p:cNvPr>
            <p:cNvSpPr/>
            <p:nvPr/>
          </p:nvSpPr>
          <p:spPr>
            <a:xfrm>
              <a:off x="2715103" y="1067821"/>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2;p34">
              <a:extLst>
                <a:ext uri="{FF2B5EF4-FFF2-40B4-BE49-F238E27FC236}">
                  <a16:creationId xmlns:a16="http://schemas.microsoft.com/office/drawing/2014/main" id="{1DEFF072-C564-9218-A5E9-DA6E825F8D58}"/>
                </a:ext>
              </a:extLst>
            </p:cNvPr>
            <p:cNvSpPr/>
            <p:nvPr/>
          </p:nvSpPr>
          <p:spPr>
            <a:xfrm flipH="1">
              <a:off x="3766230" y="1364645"/>
              <a:ext cx="1216185" cy="18602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848E2131-E1E9-D74D-DB8E-63CB13859C2B}"/>
                </a:ext>
              </a:extLst>
            </p:cNvPr>
            <p:cNvSpPr/>
            <p:nvPr/>
          </p:nvSpPr>
          <p:spPr>
            <a:xfrm flipH="1">
              <a:off x="3625838" y="1662371"/>
              <a:ext cx="773400" cy="17345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DF8F7801-115F-9E0F-012E-0A1B1621B5B3}"/>
                </a:ext>
              </a:extLst>
            </p:cNvPr>
            <p:cNvGrpSpPr/>
            <p:nvPr/>
          </p:nvGrpSpPr>
          <p:grpSpPr>
            <a:xfrm>
              <a:off x="2872863" y="1237234"/>
              <a:ext cx="456169" cy="455755"/>
              <a:chOff x="858739" y="828453"/>
              <a:chExt cx="456169" cy="455755"/>
            </a:xfrm>
          </p:grpSpPr>
          <p:sp>
            <p:nvSpPr>
              <p:cNvPr id="24" name="Google Shape;417;p34">
                <a:extLst>
                  <a:ext uri="{FF2B5EF4-FFF2-40B4-BE49-F238E27FC236}">
                    <a16:creationId xmlns:a16="http://schemas.microsoft.com/office/drawing/2014/main" id="{C6A1ACB8-BB00-2C96-E15E-D562ECB1372B}"/>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3BD8CADE-42F6-0848-0D2A-88AE29ED085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2A866CD3-AF6D-2653-B431-E3E030997BC4}"/>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7F08AF09-8A0B-5515-D646-7BC3348D4DA1}"/>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44FDFF3A-7EEC-A9DA-815E-B3A14DB5D01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7822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90915" y="112326"/>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THUẬT TOÁN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433378" y="1672033"/>
            <a:ext cx="6590950" cy="1765972"/>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 </a:t>
            </a: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ĐỊNH NGHĨA</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marL="285750" indent="-285750" algn="just">
              <a:lnSpc>
                <a:spcPct val="107000"/>
              </a:lnSpc>
              <a:spcAft>
                <a:spcPts val="800"/>
              </a:spcAft>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BFS (Breadth First Search) hay </a:t>
            </a:r>
            <a:r>
              <a:rPr lang="en-US" sz="1800" dirty="0" err="1">
                <a:effectLst/>
                <a:latin typeface="Aptos" panose="020B0004020202020204" pitchFamily="34" charset="0"/>
                <a:ea typeface="Aptos" panose="020B0004020202020204" pitchFamily="34" charset="0"/>
                <a:cs typeface="Times New Roman" panose="02020603050405020304" pitchFamily="18" charset="0"/>
              </a:rPr>
              <a:t>còn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gọi</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kiếm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theo</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chiều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rộng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những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thuật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toán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tìm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kiếm</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cơ</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bản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thiết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yếu</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trên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285750" indent="-285750" algn="just">
              <a:lnSpc>
                <a:spcPct val="107000"/>
              </a:lnSpc>
              <a:spcAft>
                <a:spcPts val="800"/>
              </a:spcAft>
              <a:buFont typeface="Arial" panose="020B0604020202020204" pitchFamily="34" charset="0"/>
              <a:buChar char="•"/>
            </a:pPr>
            <a:r>
              <a:rPr lang="en-US" sz="1800" dirty="0" err="1">
                <a:effectLst/>
                <a:latin typeface="Aptos" panose="020B0004020202020204" pitchFamily="34" charset="0"/>
                <a:ea typeface="Aptos" panose="020B0004020202020204" pitchFamily="34" charset="0"/>
                <a:cs typeface="Times New Roman" panose="02020603050405020304" pitchFamily="18" charset="0"/>
              </a:rPr>
              <a:t>Mà</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trong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những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nào</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gần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xuất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phát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hơn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duyệt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trước</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Google Shape;394;p34">
            <a:extLst>
              <a:ext uri="{FF2B5EF4-FFF2-40B4-BE49-F238E27FC236}">
                <a16:creationId xmlns:a16="http://schemas.microsoft.com/office/drawing/2014/main" id="{8703F3A3-92E5-1FFF-D682-E27BFFFF4BA6}"/>
              </a:ext>
            </a:extLst>
          </p:cNvPr>
          <p:cNvSpPr txBox="1">
            <a:spLocks noGrp="1"/>
          </p:cNvSpPr>
          <p:nvPr>
            <p:ph type="ctrTitle"/>
          </p:nvPr>
        </p:nvSpPr>
        <p:spPr>
          <a:xfrm flipH="1">
            <a:off x="3873912" y="675346"/>
            <a:ext cx="3674879"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5400" dirty="0"/>
              <a:t>BFS</a:t>
            </a:r>
            <a:endParaRPr sz="5400" dirty="0"/>
          </a:p>
        </p:txBody>
      </p:sp>
    </p:spTree>
    <p:extLst>
      <p:ext uri="{BB962C8B-B14F-4D97-AF65-F5344CB8AC3E}">
        <p14:creationId xmlns:p14="http://schemas.microsoft.com/office/powerpoint/2010/main" val="3022673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90915" y="112326"/>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THUẬT TOÁN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581731" y="-453737"/>
            <a:ext cx="3799505" cy="7325032"/>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94;p34">
            <a:extLst>
              <a:ext uri="{FF2B5EF4-FFF2-40B4-BE49-F238E27FC236}">
                <a16:creationId xmlns:a16="http://schemas.microsoft.com/office/drawing/2014/main" id="{8703F3A3-92E5-1FFF-D682-E27BFFFF4BA6}"/>
              </a:ext>
            </a:extLst>
          </p:cNvPr>
          <p:cNvSpPr txBox="1">
            <a:spLocks noGrp="1"/>
          </p:cNvSpPr>
          <p:nvPr>
            <p:ph type="ctrTitle"/>
          </p:nvPr>
        </p:nvSpPr>
        <p:spPr>
          <a:xfrm flipH="1">
            <a:off x="3873912" y="675346"/>
            <a:ext cx="3674879"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5400" dirty="0"/>
              <a:t>BFS</a:t>
            </a:r>
            <a:endParaRPr sz="5400" dirty="0"/>
          </a:p>
        </p:txBody>
      </p:sp>
      <p:sp>
        <p:nvSpPr>
          <p:cNvPr id="4" name="Hộp Văn bản 3">
            <a:extLst>
              <a:ext uri="{FF2B5EF4-FFF2-40B4-BE49-F238E27FC236}">
                <a16:creationId xmlns:a16="http://schemas.microsoft.com/office/drawing/2014/main" id="{26379BF5-70A7-FDFD-D74F-BB4F959736B7}"/>
              </a:ext>
            </a:extLst>
          </p:cNvPr>
          <p:cNvSpPr txBox="1"/>
          <p:nvPr/>
        </p:nvSpPr>
        <p:spPr>
          <a:xfrm>
            <a:off x="2126010" y="1377222"/>
            <a:ext cx="6882768" cy="3693319"/>
          </a:xfrm>
          <a:prstGeom prst="rect">
            <a:avLst/>
          </a:prstGeom>
          <a:noFill/>
        </p:spPr>
        <p:txBody>
          <a:bodyPr wrap="square" rtlCol="0">
            <a:spAutoFit/>
          </a:bodyPr>
          <a:lstStyle/>
          <a:p>
            <a:r>
              <a:rPr lang="en-US" sz="1800" b="1" dirty="0">
                <a:solidFill>
                  <a:schemeClr val="bg1"/>
                </a:solidFill>
                <a:latin typeface="Overpass Mono" panose="020B0604020202020204" charset="0"/>
              </a:rPr>
              <a:t>  2. THUẬT TOÁN:</a:t>
            </a:r>
          </a:p>
          <a:p>
            <a:endParaRPr lang="en-US" sz="1800" b="1" dirty="0">
              <a:solidFill>
                <a:schemeClr val="bg1"/>
              </a:solidFill>
              <a:latin typeface="Overpass Mono" panose="020B0604020202020204" charset="0"/>
            </a:endParaRPr>
          </a:p>
          <a:p>
            <a:r>
              <a:rPr lang="vi-VN" sz="1800" b="1" dirty="0">
                <a:solidFill>
                  <a:schemeClr val="bg1"/>
                </a:solidFill>
                <a:latin typeface="Overpass Mono" panose="020B0604020202020204" charset="0"/>
              </a:rPr>
              <a:t>Thuật toán BFS được mô tả như sau:</a:t>
            </a:r>
          </a:p>
          <a:p>
            <a:r>
              <a:rPr lang="vi-VN" sz="1800" b="1" dirty="0">
                <a:solidFill>
                  <a:schemeClr val="bg1"/>
                </a:solidFill>
                <a:latin typeface="Overpass Mono" panose="020B0604020202020204" charset="0"/>
              </a:rPr>
              <a:t>1.</a:t>
            </a:r>
            <a:r>
              <a:rPr lang="en-US" sz="1800" b="1" dirty="0">
                <a:solidFill>
                  <a:schemeClr val="bg1"/>
                </a:solidFill>
                <a:latin typeface="Overpass Mono" panose="020B0604020202020204" charset="0"/>
              </a:rPr>
              <a:t> </a:t>
            </a:r>
            <a:r>
              <a:rPr lang="vi-VN" sz="1800" b="1" dirty="0">
                <a:solidFill>
                  <a:schemeClr val="bg1"/>
                </a:solidFill>
                <a:latin typeface="Overpass Mono" panose="020B0604020202020204" charset="0"/>
              </a:rPr>
              <a:t>Tạo danh sách các đỉnh để đánh dấu đã duyệt hay chưa.</a:t>
            </a:r>
          </a:p>
          <a:p>
            <a:r>
              <a:rPr lang="vi-VN" sz="1800" b="1" dirty="0">
                <a:solidFill>
                  <a:schemeClr val="bg1"/>
                </a:solidFill>
                <a:latin typeface="Overpass Mono" panose="020B0604020202020204" charset="0"/>
              </a:rPr>
              <a:t>2.</a:t>
            </a:r>
            <a:r>
              <a:rPr lang="en-US" sz="1800" b="1" dirty="0">
                <a:solidFill>
                  <a:schemeClr val="bg1"/>
                </a:solidFill>
                <a:latin typeface="Overpass Mono" panose="020B0604020202020204" charset="0"/>
              </a:rPr>
              <a:t> </a:t>
            </a:r>
            <a:r>
              <a:rPr lang="vi-VN" sz="1800" b="1" dirty="0">
                <a:solidFill>
                  <a:schemeClr val="bg1"/>
                </a:solidFill>
                <a:latin typeface="Overpass Mono" panose="020B0604020202020204" charset="0"/>
              </a:rPr>
              <a:t>Chọn đỉnh xuất phát.</a:t>
            </a:r>
          </a:p>
          <a:p>
            <a:r>
              <a:rPr lang="vi-VN" sz="1800" b="1" dirty="0">
                <a:solidFill>
                  <a:schemeClr val="bg1"/>
                </a:solidFill>
                <a:latin typeface="Overpass Mono" panose="020B0604020202020204" charset="0"/>
              </a:rPr>
              <a:t>3.</a:t>
            </a:r>
            <a:r>
              <a:rPr lang="en-US" sz="1800" b="1" dirty="0">
                <a:solidFill>
                  <a:schemeClr val="bg1"/>
                </a:solidFill>
                <a:latin typeface="Overpass Mono" panose="020B0604020202020204" charset="0"/>
              </a:rPr>
              <a:t> </a:t>
            </a:r>
            <a:r>
              <a:rPr lang="vi-VN" sz="1800" b="1" dirty="0">
                <a:solidFill>
                  <a:schemeClr val="bg1"/>
                </a:solidFill>
                <a:latin typeface="Overpass Mono" panose="020B0604020202020204" charset="0"/>
              </a:rPr>
              <a:t>Đưa vào hàng đợi và đánh dấu đã duyệt</a:t>
            </a:r>
          </a:p>
          <a:p>
            <a:r>
              <a:rPr lang="vi-VN" sz="1800" b="1" dirty="0">
                <a:solidFill>
                  <a:schemeClr val="bg1"/>
                </a:solidFill>
                <a:latin typeface="Overpass Mono" panose="020B0604020202020204" charset="0"/>
              </a:rPr>
              <a:t>4.</a:t>
            </a:r>
            <a:r>
              <a:rPr lang="en-US" sz="1800" b="1" dirty="0">
                <a:solidFill>
                  <a:schemeClr val="bg1"/>
                </a:solidFill>
                <a:latin typeface="Overpass Mono" panose="020B0604020202020204" charset="0"/>
              </a:rPr>
              <a:t> </a:t>
            </a:r>
            <a:r>
              <a:rPr lang="vi-VN" sz="1800" b="1" dirty="0">
                <a:solidFill>
                  <a:schemeClr val="bg1"/>
                </a:solidFill>
                <a:latin typeface="Overpass Mono" panose="020B0604020202020204" charset="0"/>
              </a:rPr>
              <a:t>Khi hàng đợi không rỗng:</a:t>
            </a:r>
          </a:p>
          <a:p>
            <a:r>
              <a:rPr lang="en-US" sz="1800" b="1" dirty="0">
                <a:solidFill>
                  <a:schemeClr val="bg1"/>
                </a:solidFill>
                <a:latin typeface="Overpass Mono" panose="020B0604020202020204" charset="0"/>
              </a:rPr>
              <a:t>	</a:t>
            </a:r>
            <a:r>
              <a:rPr lang="vi-VN" sz="1800" b="1" dirty="0">
                <a:solidFill>
                  <a:schemeClr val="bg1"/>
                </a:solidFill>
                <a:latin typeface="Overpass Mono" panose="020B0604020202020204" charset="0"/>
              </a:rPr>
              <a:t>-</a:t>
            </a:r>
            <a:r>
              <a:rPr lang="en-US" sz="1800" b="1" dirty="0">
                <a:solidFill>
                  <a:schemeClr val="bg1"/>
                </a:solidFill>
                <a:latin typeface="Overpass Mono" panose="020B0604020202020204" charset="0"/>
              </a:rPr>
              <a:t> </a:t>
            </a:r>
            <a:r>
              <a:rPr lang="vi-VN" sz="1800" b="1" dirty="0">
                <a:solidFill>
                  <a:schemeClr val="bg1"/>
                </a:solidFill>
                <a:latin typeface="Overpass Mono" panose="020B0604020202020204" charset="0"/>
              </a:rPr>
              <a:t>Lấy ra đỉnh  U ở đầu hàng đợi và duyệt</a:t>
            </a:r>
          </a:p>
          <a:p>
            <a:r>
              <a:rPr lang="en-US" sz="1800" b="1" dirty="0">
                <a:solidFill>
                  <a:schemeClr val="bg1"/>
                </a:solidFill>
                <a:latin typeface="Overpass Mono" panose="020B0604020202020204" charset="0"/>
              </a:rPr>
              <a:t>	</a:t>
            </a:r>
            <a:r>
              <a:rPr lang="vi-VN" sz="1800" b="1" dirty="0">
                <a:solidFill>
                  <a:schemeClr val="bg1"/>
                </a:solidFill>
                <a:latin typeface="Overpass Mono" panose="020B0604020202020204" charset="0"/>
              </a:rPr>
              <a:t>-</a:t>
            </a:r>
            <a:r>
              <a:rPr lang="en-US" sz="1800" b="1" dirty="0">
                <a:solidFill>
                  <a:schemeClr val="bg1"/>
                </a:solidFill>
                <a:latin typeface="Overpass Mono" panose="020B0604020202020204" charset="0"/>
              </a:rPr>
              <a:t> </a:t>
            </a:r>
            <a:r>
              <a:rPr lang="vi-VN" sz="1800" b="1" dirty="0">
                <a:solidFill>
                  <a:schemeClr val="bg1"/>
                </a:solidFill>
                <a:latin typeface="Overpass Mono" panose="020B0604020202020204" charset="0"/>
              </a:rPr>
              <a:t>Xét tất cả đỉnh v kề U:</a:t>
            </a:r>
          </a:p>
          <a:p>
            <a:r>
              <a:rPr lang="en-US" sz="1800" b="1" dirty="0">
                <a:solidFill>
                  <a:schemeClr val="bg1"/>
                </a:solidFill>
                <a:latin typeface="Overpass Mono" panose="020B0604020202020204" charset="0"/>
              </a:rPr>
              <a:t>		</a:t>
            </a:r>
            <a:r>
              <a:rPr lang="vi-VN" sz="1800" b="1" dirty="0">
                <a:solidFill>
                  <a:schemeClr val="bg1"/>
                </a:solidFill>
                <a:latin typeface="Overpass Mono" panose="020B0604020202020204" charset="0"/>
              </a:rPr>
              <a:t>+ Đánh dấu đỉnh v đã duyệt.</a:t>
            </a:r>
          </a:p>
          <a:p>
            <a:r>
              <a:rPr lang="en-US" sz="1800" b="1" dirty="0">
                <a:solidFill>
                  <a:schemeClr val="bg1"/>
                </a:solidFill>
                <a:latin typeface="Overpass Mono" panose="020B0604020202020204" charset="0"/>
              </a:rPr>
              <a:t>		</a:t>
            </a:r>
            <a:r>
              <a:rPr lang="vi-VN" sz="1800" b="1" dirty="0">
                <a:solidFill>
                  <a:schemeClr val="bg1"/>
                </a:solidFill>
                <a:latin typeface="Overpass Mono" panose="020B0604020202020204" charset="0"/>
              </a:rPr>
              <a:t>+ Đẩy v vào hàng đợi.</a:t>
            </a:r>
          </a:p>
          <a:p>
            <a:endParaRPr lang="vi-VN" sz="1800" b="1" dirty="0">
              <a:solidFill>
                <a:schemeClr val="bg1"/>
              </a:solidFill>
              <a:latin typeface="Overpass Mono" panose="020B0604020202020204" charset="0"/>
            </a:endParaRPr>
          </a:p>
        </p:txBody>
      </p:sp>
    </p:spTree>
    <p:extLst>
      <p:ext uri="{BB962C8B-B14F-4D97-AF65-F5344CB8AC3E}">
        <p14:creationId xmlns:p14="http://schemas.microsoft.com/office/powerpoint/2010/main" val="1009515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90915" y="112326"/>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THUẬT TOÁN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581731" y="-453737"/>
            <a:ext cx="3799505" cy="7325032"/>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94;p34">
            <a:extLst>
              <a:ext uri="{FF2B5EF4-FFF2-40B4-BE49-F238E27FC236}">
                <a16:creationId xmlns:a16="http://schemas.microsoft.com/office/drawing/2014/main" id="{8703F3A3-92E5-1FFF-D682-E27BFFFF4BA6}"/>
              </a:ext>
            </a:extLst>
          </p:cNvPr>
          <p:cNvSpPr txBox="1">
            <a:spLocks noGrp="1"/>
          </p:cNvSpPr>
          <p:nvPr>
            <p:ph type="ctrTitle"/>
          </p:nvPr>
        </p:nvSpPr>
        <p:spPr>
          <a:xfrm flipH="1">
            <a:off x="3873912" y="675346"/>
            <a:ext cx="3674879"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5400" dirty="0"/>
              <a:t>BFS</a:t>
            </a:r>
            <a:endParaRPr sz="5400" dirty="0"/>
          </a:p>
        </p:txBody>
      </p:sp>
      <p:sp>
        <p:nvSpPr>
          <p:cNvPr id="4" name="Hộp Văn bản 3">
            <a:extLst>
              <a:ext uri="{FF2B5EF4-FFF2-40B4-BE49-F238E27FC236}">
                <a16:creationId xmlns:a16="http://schemas.microsoft.com/office/drawing/2014/main" id="{26379BF5-70A7-FDFD-D74F-BB4F959736B7}"/>
              </a:ext>
            </a:extLst>
          </p:cNvPr>
          <p:cNvSpPr txBox="1"/>
          <p:nvPr/>
        </p:nvSpPr>
        <p:spPr>
          <a:xfrm>
            <a:off x="2126010" y="1377222"/>
            <a:ext cx="6882768" cy="369332"/>
          </a:xfrm>
          <a:prstGeom prst="rect">
            <a:avLst/>
          </a:prstGeom>
          <a:noFill/>
        </p:spPr>
        <p:txBody>
          <a:bodyPr wrap="square" rtlCol="0">
            <a:spAutoFit/>
          </a:bodyPr>
          <a:lstStyle/>
          <a:p>
            <a:r>
              <a:rPr lang="en-US" sz="1800" b="1" dirty="0">
                <a:solidFill>
                  <a:schemeClr val="bg1"/>
                </a:solidFill>
                <a:latin typeface="Overpass Mono" panose="020B0604020202020204" charset="0"/>
              </a:rPr>
              <a:t>  </a:t>
            </a:r>
            <a:endParaRPr lang="vi-VN" sz="1800" b="1" dirty="0">
              <a:solidFill>
                <a:schemeClr val="bg1"/>
              </a:solidFill>
              <a:latin typeface="Overpass Mono" panose="020B0604020202020204" charset="0"/>
            </a:endParaRPr>
          </a:p>
        </p:txBody>
      </p:sp>
      <p:pic>
        <p:nvPicPr>
          <p:cNvPr id="32" name="BFS">
            <a:hlinkClick r:id="" action="ppaction://media"/>
            <a:extLst>
              <a:ext uri="{FF2B5EF4-FFF2-40B4-BE49-F238E27FC236}">
                <a16:creationId xmlns:a16="http://schemas.microsoft.com/office/drawing/2014/main" id="{F149DA57-4DDF-3A9E-0EBC-702F330070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58507" y="1711088"/>
            <a:ext cx="5661725" cy="3323187"/>
          </a:xfrm>
          <a:prstGeom prst="rect">
            <a:avLst/>
          </a:prstGeom>
        </p:spPr>
      </p:pic>
    </p:spTree>
    <p:extLst>
      <p:ext uri="{BB962C8B-B14F-4D97-AF65-F5344CB8AC3E}">
        <p14:creationId xmlns:p14="http://schemas.microsoft.com/office/powerpoint/2010/main" val="3188958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03"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90915" y="112326"/>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THUẬT TOÁN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581731" y="-453737"/>
            <a:ext cx="3799505" cy="7325032"/>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94;p34">
            <a:extLst>
              <a:ext uri="{FF2B5EF4-FFF2-40B4-BE49-F238E27FC236}">
                <a16:creationId xmlns:a16="http://schemas.microsoft.com/office/drawing/2014/main" id="{8703F3A3-92E5-1FFF-D682-E27BFFFF4BA6}"/>
              </a:ext>
            </a:extLst>
          </p:cNvPr>
          <p:cNvSpPr txBox="1">
            <a:spLocks noGrp="1"/>
          </p:cNvSpPr>
          <p:nvPr>
            <p:ph type="ctrTitle"/>
          </p:nvPr>
        </p:nvSpPr>
        <p:spPr>
          <a:xfrm flipH="1">
            <a:off x="3873912" y="675346"/>
            <a:ext cx="3674879"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5400" dirty="0"/>
              <a:t>BFS</a:t>
            </a:r>
            <a:endParaRPr sz="5400" dirty="0"/>
          </a:p>
        </p:txBody>
      </p:sp>
      <p:sp>
        <p:nvSpPr>
          <p:cNvPr id="4" name="Hộp Văn bản 3">
            <a:extLst>
              <a:ext uri="{FF2B5EF4-FFF2-40B4-BE49-F238E27FC236}">
                <a16:creationId xmlns:a16="http://schemas.microsoft.com/office/drawing/2014/main" id="{26379BF5-70A7-FDFD-D74F-BB4F959736B7}"/>
              </a:ext>
            </a:extLst>
          </p:cNvPr>
          <p:cNvSpPr txBox="1"/>
          <p:nvPr/>
        </p:nvSpPr>
        <p:spPr>
          <a:xfrm>
            <a:off x="2126010" y="1377222"/>
            <a:ext cx="6882768" cy="369332"/>
          </a:xfrm>
          <a:prstGeom prst="rect">
            <a:avLst/>
          </a:prstGeom>
          <a:noFill/>
        </p:spPr>
        <p:txBody>
          <a:bodyPr wrap="square" rtlCol="0">
            <a:spAutoFit/>
          </a:bodyPr>
          <a:lstStyle/>
          <a:p>
            <a:r>
              <a:rPr lang="en-US" sz="1800" b="1" dirty="0">
                <a:solidFill>
                  <a:schemeClr val="bg1"/>
                </a:solidFill>
                <a:latin typeface="Overpass Mono" panose="020B0604020202020204" charset="0"/>
              </a:rPr>
              <a:t>  </a:t>
            </a:r>
            <a:endParaRPr lang="vi-VN" sz="1800" b="1" dirty="0">
              <a:solidFill>
                <a:schemeClr val="bg1"/>
              </a:solidFill>
              <a:latin typeface="Overpass Mono" panose="020B0604020202020204" charset="0"/>
            </a:endParaRPr>
          </a:p>
        </p:txBody>
      </p:sp>
      <p:grpSp>
        <p:nvGrpSpPr>
          <p:cNvPr id="2" name="Nhóm 1">
            <a:extLst>
              <a:ext uri="{FF2B5EF4-FFF2-40B4-BE49-F238E27FC236}">
                <a16:creationId xmlns:a16="http://schemas.microsoft.com/office/drawing/2014/main" id="{19B883D6-DD00-DE1C-13A4-A0498B699D58}"/>
              </a:ext>
            </a:extLst>
          </p:cNvPr>
          <p:cNvGrpSpPr/>
          <p:nvPr/>
        </p:nvGrpSpPr>
        <p:grpSpPr>
          <a:xfrm flipH="1">
            <a:off x="2943591" y="1885423"/>
            <a:ext cx="5079138" cy="2181876"/>
            <a:chOff x="3380356" y="2139674"/>
            <a:chExt cx="5079138" cy="2181876"/>
          </a:xfrm>
        </p:grpSpPr>
        <p:sp>
          <p:nvSpPr>
            <p:cNvPr id="5" name="Hình Bầu dục 4">
              <a:extLst>
                <a:ext uri="{FF2B5EF4-FFF2-40B4-BE49-F238E27FC236}">
                  <a16:creationId xmlns:a16="http://schemas.microsoft.com/office/drawing/2014/main" id="{1E99906D-F972-13AE-8E70-1DF2569E9699}"/>
                </a:ext>
              </a:extLst>
            </p:cNvPr>
            <p:cNvSpPr/>
            <p:nvPr/>
          </p:nvSpPr>
          <p:spPr>
            <a:xfrm>
              <a:off x="3380356" y="2139674"/>
              <a:ext cx="511525" cy="4614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5</a:t>
              </a:r>
              <a:endParaRPr lang="vi-VN" dirty="0">
                <a:solidFill>
                  <a:srgbClr val="EC008C"/>
                </a:solidFill>
              </a:endParaRPr>
            </a:p>
          </p:txBody>
        </p:sp>
        <p:sp>
          <p:nvSpPr>
            <p:cNvPr id="6" name="Hình Bầu dục 5">
              <a:extLst>
                <a:ext uri="{FF2B5EF4-FFF2-40B4-BE49-F238E27FC236}">
                  <a16:creationId xmlns:a16="http://schemas.microsoft.com/office/drawing/2014/main" id="{56B83B73-D799-DF86-A81E-3CC7BF2158A7}"/>
                </a:ext>
              </a:extLst>
            </p:cNvPr>
            <p:cNvSpPr/>
            <p:nvPr/>
          </p:nvSpPr>
          <p:spPr>
            <a:xfrm>
              <a:off x="3794559" y="3466254"/>
              <a:ext cx="511525" cy="4614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4</a:t>
              </a:r>
              <a:endParaRPr lang="vi-VN" dirty="0">
                <a:solidFill>
                  <a:srgbClr val="EC008C"/>
                </a:solidFill>
              </a:endParaRPr>
            </a:p>
          </p:txBody>
        </p:sp>
        <p:sp>
          <p:nvSpPr>
            <p:cNvPr id="7" name="Hình Bầu dục 6">
              <a:extLst>
                <a:ext uri="{FF2B5EF4-FFF2-40B4-BE49-F238E27FC236}">
                  <a16:creationId xmlns:a16="http://schemas.microsoft.com/office/drawing/2014/main" id="{2CC28DAC-FD7E-930B-1FF6-C58E0A1BF762}"/>
                </a:ext>
              </a:extLst>
            </p:cNvPr>
            <p:cNvSpPr/>
            <p:nvPr/>
          </p:nvSpPr>
          <p:spPr>
            <a:xfrm>
              <a:off x="5293258" y="2252806"/>
              <a:ext cx="511525" cy="4614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3</a:t>
              </a:r>
              <a:endParaRPr lang="vi-VN" dirty="0">
                <a:solidFill>
                  <a:srgbClr val="EC008C"/>
                </a:solidFill>
              </a:endParaRPr>
            </a:p>
          </p:txBody>
        </p:sp>
        <p:sp>
          <p:nvSpPr>
            <p:cNvPr id="8" name="Hình Bầu dục 7">
              <a:extLst>
                <a:ext uri="{FF2B5EF4-FFF2-40B4-BE49-F238E27FC236}">
                  <a16:creationId xmlns:a16="http://schemas.microsoft.com/office/drawing/2014/main" id="{04E03B3B-DC0F-03BB-094A-BC90CCC1BD9B}"/>
                </a:ext>
              </a:extLst>
            </p:cNvPr>
            <p:cNvSpPr/>
            <p:nvPr/>
          </p:nvSpPr>
          <p:spPr>
            <a:xfrm>
              <a:off x="5871264" y="3634448"/>
              <a:ext cx="511525" cy="4614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1</a:t>
              </a:r>
              <a:endParaRPr lang="vi-VN" dirty="0">
                <a:solidFill>
                  <a:srgbClr val="EC008C"/>
                </a:solidFill>
              </a:endParaRPr>
            </a:p>
          </p:txBody>
        </p:sp>
        <p:sp>
          <p:nvSpPr>
            <p:cNvPr id="9" name="Hình Bầu dục 8">
              <a:extLst>
                <a:ext uri="{FF2B5EF4-FFF2-40B4-BE49-F238E27FC236}">
                  <a16:creationId xmlns:a16="http://schemas.microsoft.com/office/drawing/2014/main" id="{C346CC52-6D3B-E623-AEFC-D6307B02C835}"/>
                </a:ext>
              </a:extLst>
            </p:cNvPr>
            <p:cNvSpPr/>
            <p:nvPr/>
          </p:nvSpPr>
          <p:spPr>
            <a:xfrm>
              <a:off x="7061121" y="2349014"/>
              <a:ext cx="511525" cy="4614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2</a:t>
              </a:r>
              <a:endParaRPr lang="vi-VN" dirty="0">
                <a:solidFill>
                  <a:srgbClr val="EC008C"/>
                </a:solidFill>
              </a:endParaRPr>
            </a:p>
          </p:txBody>
        </p:sp>
        <p:sp>
          <p:nvSpPr>
            <p:cNvPr id="10" name="Hình Bầu dục 9">
              <a:extLst>
                <a:ext uri="{FF2B5EF4-FFF2-40B4-BE49-F238E27FC236}">
                  <a16:creationId xmlns:a16="http://schemas.microsoft.com/office/drawing/2014/main" id="{828F44A2-BAF9-C772-8AED-24F2E7C4B389}"/>
                </a:ext>
              </a:extLst>
            </p:cNvPr>
            <p:cNvSpPr/>
            <p:nvPr/>
          </p:nvSpPr>
          <p:spPr>
            <a:xfrm>
              <a:off x="7947969" y="3860114"/>
              <a:ext cx="511525" cy="46143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EC008C"/>
                  </a:solidFill>
                </a:rPr>
                <a:t>0</a:t>
              </a:r>
              <a:endParaRPr lang="vi-VN" dirty="0">
                <a:solidFill>
                  <a:srgbClr val="EC008C"/>
                </a:solidFill>
              </a:endParaRPr>
            </a:p>
          </p:txBody>
        </p:sp>
        <p:cxnSp>
          <p:nvCxnSpPr>
            <p:cNvPr id="11" name="Đường kết nối Mũi tên Thẳng 10">
              <a:extLst>
                <a:ext uri="{FF2B5EF4-FFF2-40B4-BE49-F238E27FC236}">
                  <a16:creationId xmlns:a16="http://schemas.microsoft.com/office/drawing/2014/main" id="{CBF37116-EF3E-1A1A-A001-414F19EAB14C}"/>
                </a:ext>
              </a:extLst>
            </p:cNvPr>
            <p:cNvCxnSpPr>
              <a:cxnSpLocks/>
              <a:stCxn id="9" idx="2"/>
              <a:endCxn id="7" idx="6"/>
            </p:cNvCxnSpPr>
            <p:nvPr/>
          </p:nvCxnSpPr>
          <p:spPr>
            <a:xfrm flipH="1" flipV="1">
              <a:off x="5804783" y="2483524"/>
              <a:ext cx="1256338" cy="96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Đường kết nối Mũi tên Thẳng 23">
              <a:extLst>
                <a:ext uri="{FF2B5EF4-FFF2-40B4-BE49-F238E27FC236}">
                  <a16:creationId xmlns:a16="http://schemas.microsoft.com/office/drawing/2014/main" id="{EC9783F7-4231-C9E8-E072-45AAD5B16FAA}"/>
                </a:ext>
              </a:extLst>
            </p:cNvPr>
            <p:cNvCxnSpPr>
              <a:cxnSpLocks/>
              <a:stCxn id="10" idx="1"/>
              <a:endCxn id="9" idx="5"/>
            </p:cNvCxnSpPr>
            <p:nvPr/>
          </p:nvCxnSpPr>
          <p:spPr>
            <a:xfrm flipH="1" flipV="1">
              <a:off x="7497735" y="2742874"/>
              <a:ext cx="525145" cy="1184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Đường kết nối Mũi tên Thẳng 24">
              <a:extLst>
                <a:ext uri="{FF2B5EF4-FFF2-40B4-BE49-F238E27FC236}">
                  <a16:creationId xmlns:a16="http://schemas.microsoft.com/office/drawing/2014/main" id="{11E49846-BFC9-2634-93DF-0F28A5F27F95}"/>
                </a:ext>
              </a:extLst>
            </p:cNvPr>
            <p:cNvCxnSpPr>
              <a:cxnSpLocks/>
              <a:stCxn id="10" idx="2"/>
              <a:endCxn id="8" idx="6"/>
            </p:cNvCxnSpPr>
            <p:nvPr/>
          </p:nvCxnSpPr>
          <p:spPr>
            <a:xfrm flipH="1" flipV="1">
              <a:off x="6382789" y="3865166"/>
              <a:ext cx="1565180" cy="225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Đường kết nối Mũi tên Thẳng 25">
              <a:extLst>
                <a:ext uri="{FF2B5EF4-FFF2-40B4-BE49-F238E27FC236}">
                  <a16:creationId xmlns:a16="http://schemas.microsoft.com/office/drawing/2014/main" id="{E4391905-B69B-7D3A-A4E0-BCCC22995DAE}"/>
                </a:ext>
              </a:extLst>
            </p:cNvPr>
            <p:cNvCxnSpPr>
              <a:cxnSpLocks/>
              <a:stCxn id="8" idx="0"/>
              <a:endCxn id="7" idx="4"/>
            </p:cNvCxnSpPr>
            <p:nvPr/>
          </p:nvCxnSpPr>
          <p:spPr>
            <a:xfrm flipH="1" flipV="1">
              <a:off x="5549021" y="2714242"/>
              <a:ext cx="578006" cy="920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Đường kết nối Mũi tên Thẳng 26">
              <a:extLst>
                <a:ext uri="{FF2B5EF4-FFF2-40B4-BE49-F238E27FC236}">
                  <a16:creationId xmlns:a16="http://schemas.microsoft.com/office/drawing/2014/main" id="{6ACE412E-9F75-C6B3-71BE-0F4FD0D4A1C2}"/>
                </a:ext>
              </a:extLst>
            </p:cNvPr>
            <p:cNvCxnSpPr>
              <a:cxnSpLocks/>
              <a:stCxn id="7" idx="2"/>
              <a:endCxn id="5" idx="6"/>
            </p:cNvCxnSpPr>
            <p:nvPr/>
          </p:nvCxnSpPr>
          <p:spPr>
            <a:xfrm flipH="1" flipV="1">
              <a:off x="3891881" y="2370392"/>
              <a:ext cx="1401377" cy="113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Đường kết nối Mũi tên Thẳng 27">
              <a:extLst>
                <a:ext uri="{FF2B5EF4-FFF2-40B4-BE49-F238E27FC236}">
                  <a16:creationId xmlns:a16="http://schemas.microsoft.com/office/drawing/2014/main" id="{F9AEAE6F-05F4-0DA9-26A9-54EBEECAEF12}"/>
                </a:ext>
              </a:extLst>
            </p:cNvPr>
            <p:cNvCxnSpPr>
              <a:cxnSpLocks/>
              <a:stCxn id="8" idx="2"/>
              <a:endCxn id="6" idx="6"/>
            </p:cNvCxnSpPr>
            <p:nvPr/>
          </p:nvCxnSpPr>
          <p:spPr>
            <a:xfrm flipH="1" flipV="1">
              <a:off x="4306084" y="3696972"/>
              <a:ext cx="1565180" cy="168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Đường kết nối Mũi tên Thẳng 28">
              <a:extLst>
                <a:ext uri="{FF2B5EF4-FFF2-40B4-BE49-F238E27FC236}">
                  <a16:creationId xmlns:a16="http://schemas.microsoft.com/office/drawing/2014/main" id="{944FFAE2-FFA8-08D7-3464-E2561CA8494A}"/>
                </a:ext>
              </a:extLst>
            </p:cNvPr>
            <p:cNvCxnSpPr>
              <a:cxnSpLocks/>
              <a:stCxn id="6" idx="0"/>
              <a:endCxn id="5" idx="4"/>
            </p:cNvCxnSpPr>
            <p:nvPr/>
          </p:nvCxnSpPr>
          <p:spPr>
            <a:xfrm flipH="1" flipV="1">
              <a:off x="3636119" y="2601110"/>
              <a:ext cx="414203" cy="865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Đường kết nối Mũi tên Thẳng 29">
              <a:extLst>
                <a:ext uri="{FF2B5EF4-FFF2-40B4-BE49-F238E27FC236}">
                  <a16:creationId xmlns:a16="http://schemas.microsoft.com/office/drawing/2014/main" id="{1D2E38A8-D084-9F86-F179-9FEF0A7115B6}"/>
                </a:ext>
              </a:extLst>
            </p:cNvPr>
            <p:cNvCxnSpPr>
              <a:cxnSpLocks/>
              <a:stCxn id="7" idx="3"/>
              <a:endCxn id="6" idx="7"/>
            </p:cNvCxnSpPr>
            <p:nvPr/>
          </p:nvCxnSpPr>
          <p:spPr>
            <a:xfrm flipH="1">
              <a:off x="4231173" y="2646666"/>
              <a:ext cx="1136996" cy="887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Đường kết nối Mũi tên Thẳng 30">
              <a:extLst>
                <a:ext uri="{FF2B5EF4-FFF2-40B4-BE49-F238E27FC236}">
                  <a16:creationId xmlns:a16="http://schemas.microsoft.com/office/drawing/2014/main" id="{B7897DB7-9A01-2D75-9444-4B55268E6849}"/>
                </a:ext>
              </a:extLst>
            </p:cNvPr>
            <p:cNvCxnSpPr>
              <a:cxnSpLocks/>
              <a:stCxn id="8" idx="7"/>
              <a:endCxn id="9" idx="3"/>
            </p:cNvCxnSpPr>
            <p:nvPr/>
          </p:nvCxnSpPr>
          <p:spPr>
            <a:xfrm flipV="1">
              <a:off x="6307878" y="2742874"/>
              <a:ext cx="828154" cy="95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74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039057" y="144874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Picture 1" descr="A computer screen with many white and green text&#10;&#10;Description automatically generated">
            <a:extLst>
              <a:ext uri="{FF2B5EF4-FFF2-40B4-BE49-F238E27FC236}">
                <a16:creationId xmlns:a16="http://schemas.microsoft.com/office/drawing/2014/main" id="{98E0F866-D850-375A-A074-1BF3896A41A7}"/>
              </a:ext>
            </a:extLst>
          </p:cNvPr>
          <p:cNvPicPr>
            <a:picLocks noChangeAspect="1"/>
          </p:cNvPicPr>
          <p:nvPr/>
        </p:nvPicPr>
        <p:blipFill rotWithShape="1">
          <a:blip r:embed="rId3"/>
          <a:srcRect r="49583"/>
          <a:stretch/>
        </p:blipFill>
        <p:spPr>
          <a:xfrm>
            <a:off x="1934666" y="276876"/>
            <a:ext cx="5274667" cy="4697709"/>
          </a:xfrm>
          <a:prstGeom prst="rect">
            <a:avLst/>
          </a:prstGeom>
        </p:spPr>
      </p:pic>
    </p:spTree>
    <p:extLst>
      <p:ext uri="{BB962C8B-B14F-4D97-AF65-F5344CB8AC3E}">
        <p14:creationId xmlns:p14="http://schemas.microsoft.com/office/powerpoint/2010/main" val="678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REVIEW ĐỒ THỊ</a:t>
            </a:r>
            <a:endParaRPr dirty="0"/>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01</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90915" y="112326"/>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THUẬT TOÁN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373424" y="1789847"/>
            <a:ext cx="6590950" cy="1765972"/>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3. </a:t>
            </a: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ĐỘ PHỨC TẠP</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gn="just">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thị</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gồm</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đỉnh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V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cạnh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độ</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phức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tạp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thời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gian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thuật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toán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BFS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biểu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diễn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dưới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dạng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O(U+V)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độ</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phức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tạp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về</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không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gian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thuật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toán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O(U).</a:t>
            </a:r>
            <a:endParaRPr lang="vi-VN"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Google Shape;394;p34">
            <a:extLst>
              <a:ext uri="{FF2B5EF4-FFF2-40B4-BE49-F238E27FC236}">
                <a16:creationId xmlns:a16="http://schemas.microsoft.com/office/drawing/2014/main" id="{8703F3A3-92E5-1FFF-D682-E27BFFFF4BA6}"/>
              </a:ext>
            </a:extLst>
          </p:cNvPr>
          <p:cNvSpPr txBox="1">
            <a:spLocks noGrp="1"/>
          </p:cNvSpPr>
          <p:nvPr>
            <p:ph type="ctrTitle"/>
          </p:nvPr>
        </p:nvSpPr>
        <p:spPr>
          <a:xfrm flipH="1">
            <a:off x="3873912" y="675346"/>
            <a:ext cx="3674879"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5400" dirty="0"/>
              <a:t>BFS</a:t>
            </a:r>
            <a:endParaRPr sz="5400" dirty="0"/>
          </a:p>
        </p:txBody>
      </p:sp>
    </p:spTree>
    <p:extLst>
      <p:ext uri="{BB962C8B-B14F-4D97-AF65-F5344CB8AC3E}">
        <p14:creationId xmlns:p14="http://schemas.microsoft.com/office/powerpoint/2010/main" val="14662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90915" y="112326"/>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THUẬT TOÁN </a:t>
            </a:r>
            <a:endParaRPr dirty="0">
              <a:solidFill>
                <a:srgbClr val="EC008C"/>
              </a:solidFill>
            </a:endParaRPr>
          </a:p>
        </p:txBody>
      </p:sp>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656893" y="2625731"/>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05485" y="2607851"/>
            <a:ext cx="1181896" cy="124321"/>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3987184" y="-746181"/>
            <a:ext cx="3101608" cy="7212024"/>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1650250" y="2067829"/>
            <a:ext cx="1535512" cy="124321"/>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43667" y="2310551"/>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16;p34">
            <a:extLst>
              <a:ext uri="{FF2B5EF4-FFF2-40B4-BE49-F238E27FC236}">
                <a16:creationId xmlns:a16="http://schemas.microsoft.com/office/drawing/2014/main" id="{02389428-B4CB-E887-CE24-381EA6CFF263}"/>
              </a:ext>
            </a:extLst>
          </p:cNvPr>
          <p:cNvGrpSpPr/>
          <p:nvPr/>
        </p:nvGrpSpPr>
        <p:grpSpPr>
          <a:xfrm>
            <a:off x="1947421" y="1355095"/>
            <a:ext cx="426004" cy="377452"/>
            <a:chOff x="858739" y="840353"/>
            <a:chExt cx="446490" cy="443855"/>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2373424" y="1789847"/>
            <a:ext cx="6590950" cy="1765972"/>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4</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ỨNG DỤNG</a:t>
            </a: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gn="just">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vi-VN" sz="1800" kern="100" dirty="0">
                <a:effectLst/>
                <a:latin typeface="Aptos" panose="020B0004020202020204" pitchFamily="34" charset="0"/>
                <a:ea typeface="Aptos" panose="020B0004020202020204" pitchFamily="34" charset="0"/>
                <a:cs typeface="Times New Roman" panose="02020603050405020304" pitchFamily="18" charset="0"/>
              </a:rPr>
              <a:t>Tìm kiếm theo chiều rộng là một phương pháp duyệt đồ thị đơn giản có phạm vi ứng dụng cao. Một số ứng dụng của BFS:</a:t>
            </a:r>
          </a:p>
          <a:p>
            <a:pPr algn="just">
              <a:lnSpc>
                <a:spcPct val="107000"/>
              </a:lnSpc>
              <a:spcAft>
                <a:spcPts val="800"/>
              </a:spcAft>
            </a:pP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Google Shape;394;p34">
            <a:extLst>
              <a:ext uri="{FF2B5EF4-FFF2-40B4-BE49-F238E27FC236}">
                <a16:creationId xmlns:a16="http://schemas.microsoft.com/office/drawing/2014/main" id="{8703F3A3-92E5-1FFF-D682-E27BFFFF4BA6}"/>
              </a:ext>
            </a:extLst>
          </p:cNvPr>
          <p:cNvSpPr txBox="1">
            <a:spLocks noGrp="1"/>
          </p:cNvSpPr>
          <p:nvPr>
            <p:ph type="ctrTitle"/>
          </p:nvPr>
        </p:nvSpPr>
        <p:spPr>
          <a:xfrm flipH="1">
            <a:off x="3873912" y="675346"/>
            <a:ext cx="3674879"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5400" dirty="0"/>
              <a:t>BFS</a:t>
            </a:r>
            <a:endParaRPr sz="5400" dirty="0"/>
          </a:p>
        </p:txBody>
      </p:sp>
    </p:spTree>
    <p:extLst>
      <p:ext uri="{BB962C8B-B14F-4D97-AF65-F5344CB8AC3E}">
        <p14:creationId xmlns:p14="http://schemas.microsoft.com/office/powerpoint/2010/main" val="3035523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90915" y="112326"/>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THUẬT TOÁN </a:t>
            </a:r>
            <a:endParaRPr dirty="0">
              <a:solidFill>
                <a:srgbClr val="EC008C"/>
              </a:solidFill>
            </a:endParaRPr>
          </a:p>
        </p:txBody>
      </p:sp>
      <p:sp>
        <p:nvSpPr>
          <p:cNvPr id="393" name="Google Shape;393;p34"/>
          <p:cNvSpPr/>
          <p:nvPr/>
        </p:nvSpPr>
        <p:spPr>
          <a:xfrm rot="-5400000" flipH="1">
            <a:off x="2654763" y="-1345737"/>
            <a:ext cx="3834473" cy="9144000"/>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16;p34">
            <a:extLst>
              <a:ext uri="{FF2B5EF4-FFF2-40B4-BE49-F238E27FC236}">
                <a16:creationId xmlns:a16="http://schemas.microsoft.com/office/drawing/2014/main" id="{02389428-B4CB-E887-CE24-381EA6CFF263}"/>
              </a:ext>
            </a:extLst>
          </p:cNvPr>
          <p:cNvGrpSpPr/>
          <p:nvPr/>
        </p:nvGrpSpPr>
        <p:grpSpPr>
          <a:xfrm>
            <a:off x="118621" y="1408736"/>
            <a:ext cx="426004" cy="377451"/>
            <a:chOff x="858739" y="840354"/>
            <a:chExt cx="446490" cy="443854"/>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4"/>
              <a:ext cx="399843" cy="398358"/>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136072" y="3365738"/>
            <a:ext cx="8872705" cy="1765972"/>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4</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ỨNG DỤNG</a:t>
            </a: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gn="just">
              <a:lnSpc>
                <a:spcPct val="107000"/>
              </a:lnSpc>
              <a:spcAft>
                <a:spcPts val="800"/>
              </a:spcAft>
            </a:pPr>
            <a:r>
              <a:rPr lang="vi-VN"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Trình thu thập dữ liệu trong Công cụ Tìm kiếm: Tìm kiếm theo chiều rộng là thuật toán chính được sử dụng để lập chỉ mục các trang </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web</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 Thuật toán BFS bắt đầu từ trang nguồn và đi theo tất cả các liên kết được liên kết với nó.</a:t>
            </a:r>
          </a:p>
          <a:p>
            <a:pPr algn="just">
              <a:lnSpc>
                <a:spcPct val="107000"/>
              </a:lnSpc>
              <a:spcAft>
                <a:spcPts val="800"/>
              </a:spcAft>
            </a:pPr>
            <a:r>
              <a:rPr lang="vi-VN"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Mạng </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peer</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-to-</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peer</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 Tìm kiếm theo chiều rộng có thể được sử dụng để tìm tất cả các nút lân cận trong mạng </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peer</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-to-</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peer</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 Ví dụ: </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BitTorrent</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 sử dụng BFS để giao tiếp </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peer</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-to-</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peer</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a:t>
            </a:r>
          </a:p>
          <a:p>
            <a:pPr algn="just">
              <a:lnSpc>
                <a:spcPct val="107000"/>
              </a:lnSpc>
              <a:spcAft>
                <a:spcPts val="800"/>
              </a:spcAft>
            </a:pPr>
            <a:r>
              <a:rPr lang="vi-VN"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Hệ thống định vị GPS: Thuật toán tốt nhất để xác định đường đi ngắn nhất từ vị trí này đến vị trí khác là tìm kiếm theo chiều rộng.</a:t>
            </a:r>
          </a:p>
          <a:p>
            <a:pPr algn="just">
              <a:lnSpc>
                <a:spcPct val="107000"/>
              </a:lnSpc>
              <a:spcAft>
                <a:spcPts val="800"/>
              </a:spcAft>
            </a:pPr>
            <a:r>
              <a:rPr lang="vi-VN"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Thuật toán </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Ford-Fulkerson</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 Để tìm luồng cực đại trong mạng, hãy sử dụng thuật toán </a:t>
            </a:r>
            <a:r>
              <a:rPr lang="vi-VN" sz="1800" kern="100" dirty="0" err="1">
                <a:effectLst/>
                <a:latin typeface="Aptos" panose="020B0004020202020204" pitchFamily="34" charset="0"/>
                <a:ea typeface="Aptos" panose="020B0004020202020204" pitchFamily="34" charset="0"/>
                <a:cs typeface="Times New Roman" panose="02020603050405020304" pitchFamily="18" charset="0"/>
              </a:rPr>
              <a:t>Ford-Fulkerson</a:t>
            </a:r>
            <a:r>
              <a:rPr lang="vi-VN" sz="18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3" name="Google Shape;394;p34">
            <a:extLst>
              <a:ext uri="{FF2B5EF4-FFF2-40B4-BE49-F238E27FC236}">
                <a16:creationId xmlns:a16="http://schemas.microsoft.com/office/drawing/2014/main" id="{8703F3A3-92E5-1FFF-D682-E27BFFFF4BA6}"/>
              </a:ext>
            </a:extLst>
          </p:cNvPr>
          <p:cNvSpPr txBox="1">
            <a:spLocks noGrp="1"/>
          </p:cNvSpPr>
          <p:nvPr>
            <p:ph type="ctrTitle"/>
          </p:nvPr>
        </p:nvSpPr>
        <p:spPr>
          <a:xfrm flipH="1">
            <a:off x="3873912" y="675346"/>
            <a:ext cx="3674879"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5400" dirty="0"/>
              <a:t>BFS</a:t>
            </a:r>
            <a:endParaRPr sz="5400" dirty="0"/>
          </a:p>
        </p:txBody>
      </p:sp>
    </p:spTree>
    <p:extLst>
      <p:ext uri="{BB962C8B-B14F-4D97-AF65-F5344CB8AC3E}">
        <p14:creationId xmlns:p14="http://schemas.microsoft.com/office/powerpoint/2010/main" val="497942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90915" y="112326"/>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EC008C"/>
                </a:solidFill>
              </a:rPr>
              <a:t>THUẬT TOÁN </a:t>
            </a:r>
            <a:endParaRPr dirty="0">
              <a:solidFill>
                <a:srgbClr val="EC008C"/>
              </a:solidFill>
            </a:endParaRPr>
          </a:p>
        </p:txBody>
      </p:sp>
      <p:sp>
        <p:nvSpPr>
          <p:cNvPr id="393" name="Google Shape;393;p34"/>
          <p:cNvSpPr/>
          <p:nvPr/>
        </p:nvSpPr>
        <p:spPr>
          <a:xfrm rot="-5400000" flipH="1">
            <a:off x="2654763" y="-1345737"/>
            <a:ext cx="3834473" cy="9144000"/>
          </a:xfrm>
          <a:prstGeom prst="rect">
            <a:avLst/>
          </a:prstGeom>
          <a:solidFill>
            <a:srgbClr val="EC0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16;p34">
            <a:extLst>
              <a:ext uri="{FF2B5EF4-FFF2-40B4-BE49-F238E27FC236}">
                <a16:creationId xmlns:a16="http://schemas.microsoft.com/office/drawing/2014/main" id="{02389428-B4CB-E887-CE24-381EA6CFF263}"/>
              </a:ext>
            </a:extLst>
          </p:cNvPr>
          <p:cNvGrpSpPr/>
          <p:nvPr/>
        </p:nvGrpSpPr>
        <p:grpSpPr>
          <a:xfrm>
            <a:off x="118621" y="1408736"/>
            <a:ext cx="426004" cy="377451"/>
            <a:chOff x="858739" y="840354"/>
            <a:chExt cx="446490" cy="443854"/>
          </a:xfrm>
        </p:grpSpPr>
        <p:sp>
          <p:nvSpPr>
            <p:cNvPr id="13" name="Google Shape;417;p34">
              <a:extLst>
                <a:ext uri="{FF2B5EF4-FFF2-40B4-BE49-F238E27FC236}">
                  <a16:creationId xmlns:a16="http://schemas.microsoft.com/office/drawing/2014/main" id="{A2A575C7-4F3D-9ADD-D8A2-911C20183EED}"/>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8;p34">
              <a:extLst>
                <a:ext uri="{FF2B5EF4-FFF2-40B4-BE49-F238E27FC236}">
                  <a16:creationId xmlns:a16="http://schemas.microsoft.com/office/drawing/2014/main" id="{7E3DAEE4-8A54-0CB3-87F3-461D87DAF911}"/>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p34">
              <a:extLst>
                <a:ext uri="{FF2B5EF4-FFF2-40B4-BE49-F238E27FC236}">
                  <a16:creationId xmlns:a16="http://schemas.microsoft.com/office/drawing/2014/main" id="{DEB9445A-2DE8-D35E-508B-209D0974E57F}"/>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420;p34">
              <a:extLst>
                <a:ext uri="{FF2B5EF4-FFF2-40B4-BE49-F238E27FC236}">
                  <a16:creationId xmlns:a16="http://schemas.microsoft.com/office/drawing/2014/main" id="{1F9757A5-4704-C4FD-4661-87B51666589A}"/>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p34">
              <a:extLst>
                <a:ext uri="{FF2B5EF4-FFF2-40B4-BE49-F238E27FC236}">
                  <a16:creationId xmlns:a16="http://schemas.microsoft.com/office/drawing/2014/main" id="{5B4A3FC7-C660-AE0B-42BF-56D70BA3E91C}"/>
                </a:ext>
              </a:extLst>
            </p:cNvPr>
            <p:cNvSpPr/>
            <p:nvPr/>
          </p:nvSpPr>
          <p:spPr>
            <a:xfrm>
              <a:off x="905386" y="840354"/>
              <a:ext cx="399843" cy="398358"/>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394;p34">
            <a:extLst>
              <a:ext uri="{FF2B5EF4-FFF2-40B4-BE49-F238E27FC236}">
                <a16:creationId xmlns:a16="http://schemas.microsoft.com/office/drawing/2014/main" id="{637DFDD6-ED6B-7842-B953-CACED73763EB}"/>
              </a:ext>
            </a:extLst>
          </p:cNvPr>
          <p:cNvSpPr txBox="1">
            <a:spLocks/>
          </p:cNvSpPr>
          <p:nvPr/>
        </p:nvSpPr>
        <p:spPr>
          <a:xfrm flipH="1">
            <a:off x="197553" y="1460291"/>
            <a:ext cx="8661406" cy="1765972"/>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just">
              <a:lnSpc>
                <a:spcPct val="107000"/>
              </a:lnSpc>
              <a:spcAft>
                <a:spcPts val="800"/>
              </a:spcAft>
            </a:pP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4</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ỨNG DỤNG</a:t>
            </a:r>
            <a:r>
              <a:rPr lang="en-US" sz="18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algn="just">
              <a:lnSpc>
                <a:spcPct val="107000"/>
              </a:lnSpc>
              <a:spcAft>
                <a:spcPts val="800"/>
              </a:spcAft>
            </a:pP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vi-V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vi-VN"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Đường đi ngắn nhất &amp; cây khung tối thiểu cho đồ thị không trọng số: Tìm kiếm theo chiều rộng được sử dụng để tìm đường đi ngắn nhất &amp; cây khung tối thiểu cho đồ thị không trọng số.</a:t>
            </a: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Google Shape;394;p34">
            <a:extLst>
              <a:ext uri="{FF2B5EF4-FFF2-40B4-BE49-F238E27FC236}">
                <a16:creationId xmlns:a16="http://schemas.microsoft.com/office/drawing/2014/main" id="{8703F3A3-92E5-1FFF-D682-E27BFFFF4BA6}"/>
              </a:ext>
            </a:extLst>
          </p:cNvPr>
          <p:cNvSpPr txBox="1">
            <a:spLocks noGrp="1"/>
          </p:cNvSpPr>
          <p:nvPr>
            <p:ph type="ctrTitle"/>
          </p:nvPr>
        </p:nvSpPr>
        <p:spPr>
          <a:xfrm flipH="1">
            <a:off x="3873912" y="675346"/>
            <a:ext cx="3674879" cy="773399"/>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sz="5400" dirty="0"/>
              <a:t>BFS</a:t>
            </a:r>
            <a:endParaRPr sz="5400" dirty="0"/>
          </a:p>
        </p:txBody>
      </p:sp>
    </p:spTree>
    <p:extLst>
      <p:ext uri="{BB962C8B-B14F-4D97-AF65-F5344CB8AC3E}">
        <p14:creationId xmlns:p14="http://schemas.microsoft.com/office/powerpoint/2010/main" val="1874522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ĐỐ VUI KHÔNG CÓ THƯỞNG</a:t>
            </a:r>
            <a:endParaRPr dirty="0"/>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377965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3" name="Google Shape;393;p34"/>
          <p:cNvSpPr/>
          <p:nvPr/>
        </p:nvSpPr>
        <p:spPr>
          <a:xfrm rot="-5400000" flipH="1">
            <a:off x="1878610" y="-2280840"/>
            <a:ext cx="5293759"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Hộp Văn bản 31">
            <a:extLst>
              <a:ext uri="{FF2B5EF4-FFF2-40B4-BE49-F238E27FC236}">
                <a16:creationId xmlns:a16="http://schemas.microsoft.com/office/drawing/2014/main" id="{A805AD69-CBC8-E500-D1BF-D8523FAA3FF2}"/>
              </a:ext>
            </a:extLst>
          </p:cNvPr>
          <p:cNvSpPr txBox="1"/>
          <p:nvPr/>
        </p:nvSpPr>
        <p:spPr>
          <a:xfrm>
            <a:off x="-36521" y="0"/>
            <a:ext cx="5189506" cy="5293757"/>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pPr algn="just"/>
            <a:r>
              <a:rPr lang="vi-VN" sz="1800" b="1" dirty="0" err="1">
                <a:latin typeface="Overpass Mono" panose="020B0604020202020204" charset="0"/>
              </a:rPr>
              <a:t>Keys</a:t>
            </a:r>
            <a:r>
              <a:rPr lang="vi-VN" sz="1800" b="1" dirty="0">
                <a:latin typeface="Overpass Mono" panose="020B0604020202020204" charset="0"/>
              </a:rPr>
              <a:t> </a:t>
            </a:r>
            <a:r>
              <a:rPr lang="vi-VN" sz="1800" b="1" dirty="0" err="1">
                <a:latin typeface="Overpass Mono" panose="020B0604020202020204" charset="0"/>
              </a:rPr>
              <a:t>and</a:t>
            </a:r>
            <a:r>
              <a:rPr lang="vi-VN" sz="1800" b="1" dirty="0">
                <a:latin typeface="Overpass Mono" panose="020B0604020202020204" charset="0"/>
              </a:rPr>
              <a:t> </a:t>
            </a:r>
            <a:r>
              <a:rPr lang="vi-VN" sz="1800" b="1" dirty="0" err="1">
                <a:latin typeface="Overpass Mono" panose="020B0604020202020204" charset="0"/>
              </a:rPr>
              <a:t>Rooms</a:t>
            </a:r>
            <a:endParaRPr lang="vi-VN" sz="1800" b="1" dirty="0">
              <a:latin typeface="Overpass Mono" panose="020B0604020202020204" charset="0"/>
            </a:endParaRPr>
          </a:p>
          <a:p>
            <a:pPr algn="just"/>
            <a:r>
              <a:rPr lang="vi-VN" sz="1800" b="1" dirty="0">
                <a:latin typeface="Overpass Mono" panose="020B0604020202020204" charset="0"/>
              </a:rPr>
              <a:t>Có n căn phòng được đánh số từ 0 đến n – 1, tất cả các phòng đều bị khóa trừ phòng số 0. Mục đích của bạn là phải ghé tất cả các phòng. Tuy nhiên, bạn không thể vào phòng nếu không có chìa khóa của phòng đó. </a:t>
            </a:r>
          </a:p>
          <a:p>
            <a:pPr algn="just"/>
            <a:r>
              <a:rPr lang="vi-VN" sz="1800" b="1" dirty="0">
                <a:latin typeface="Overpass Mono" panose="020B0604020202020204" charset="0"/>
              </a:rPr>
              <a:t>Khi bạn ghé một phòng, bạn sẽ tìm được một số chìa khóa mở được phòng khác. Mỗi chìa có đánh số phòng để mở.</a:t>
            </a:r>
          </a:p>
          <a:p>
            <a:pPr algn="just"/>
            <a:r>
              <a:rPr lang="vi-VN" sz="1800" b="1" dirty="0">
                <a:latin typeface="Overpass Mono" panose="020B0604020202020204" charset="0"/>
              </a:rPr>
              <a:t>Cho dãy </a:t>
            </a:r>
            <a:r>
              <a:rPr lang="vi-VN" sz="1800" b="1" dirty="0" err="1">
                <a:latin typeface="Overpass Mono" panose="020B0604020202020204" charset="0"/>
              </a:rPr>
              <a:t>rooms</a:t>
            </a:r>
            <a:r>
              <a:rPr lang="vi-VN" sz="1800" b="1" dirty="0">
                <a:latin typeface="Overpass Mono" panose="020B0604020202020204" charset="0"/>
              </a:rPr>
              <a:t> là các phòng từ 0 đến n-1, với </a:t>
            </a:r>
            <a:r>
              <a:rPr lang="vi-VN" sz="1800" b="1" dirty="0" err="1">
                <a:latin typeface="Overpass Mono" panose="020B0604020202020204" charset="0"/>
              </a:rPr>
              <a:t>rooms</a:t>
            </a:r>
            <a:r>
              <a:rPr lang="vi-VN" sz="1800" b="1" dirty="0">
                <a:latin typeface="Overpass Mono" panose="020B0604020202020204" charset="0"/>
              </a:rPr>
              <a:t>[i] là dãy chứa các chìa khóa ở trong phòng đó. Trả về </a:t>
            </a:r>
            <a:r>
              <a:rPr lang="vi-VN" sz="1800" b="1" dirty="0" err="1">
                <a:latin typeface="Overpass Mono" panose="020B0604020202020204" charset="0"/>
              </a:rPr>
              <a:t>true</a:t>
            </a:r>
            <a:r>
              <a:rPr lang="vi-VN" sz="1800" b="1" dirty="0">
                <a:latin typeface="Overpass Mono" panose="020B0604020202020204" charset="0"/>
              </a:rPr>
              <a:t> nếu có thể thăm được tất cả các phòng, nếu không thì trả về </a:t>
            </a:r>
            <a:r>
              <a:rPr lang="vi-VN" sz="1800" b="1" dirty="0" err="1">
                <a:latin typeface="Overpass Mono" panose="020B0604020202020204" charset="0"/>
              </a:rPr>
              <a:t>false</a:t>
            </a:r>
            <a:r>
              <a:rPr lang="vi-VN" sz="1800" b="1" dirty="0">
                <a:latin typeface="Overpass Mono" panose="020B0604020202020204" charset="0"/>
              </a:rPr>
              <a:t>.</a:t>
            </a:r>
          </a:p>
          <a:p>
            <a:pPr algn="just"/>
            <a:endParaRPr lang="vi-VN" dirty="0"/>
          </a:p>
        </p:txBody>
      </p:sp>
      <p:sp>
        <p:nvSpPr>
          <p:cNvPr id="33" name="Hộp Văn bản 32">
            <a:extLst>
              <a:ext uri="{FF2B5EF4-FFF2-40B4-BE49-F238E27FC236}">
                <a16:creationId xmlns:a16="http://schemas.microsoft.com/office/drawing/2014/main" id="{DE7A2FB5-DC21-F5B0-2629-AA14765D969A}"/>
              </a:ext>
            </a:extLst>
          </p:cNvPr>
          <p:cNvSpPr txBox="1"/>
          <p:nvPr/>
        </p:nvSpPr>
        <p:spPr>
          <a:xfrm>
            <a:off x="5334458" y="1"/>
            <a:ext cx="3781181" cy="467884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Input</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a:t>
            </a:r>
          </a:p>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Rooms</a:t>
            </a:r>
            <a:r>
              <a:rPr lang="vi-VN" sz="1800" b="1" kern="100" dirty="0">
                <a:effectLst/>
                <a:latin typeface="Overpass Mono" panose="020B0604020202020204" charset="0"/>
                <a:ea typeface="Calibri" panose="020F0502020204030204" pitchFamily="34" charset="0"/>
                <a:cs typeface="Times New Roman" panose="02020603050405020304" pitchFamily="18" charset="0"/>
              </a:rPr>
              <a:t>=[[1], [2], [3], []]</a:t>
            </a:r>
          </a:p>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Output:</a:t>
            </a:r>
            <a:r>
              <a:rPr lang="vi-VN" sz="1800" b="1" i="1" kern="100" dirty="0" err="1">
                <a:effectLst/>
                <a:latin typeface="Overpass Mono" panose="020B0604020202020204" charset="0"/>
                <a:ea typeface="Calibri" panose="020F0502020204030204" pitchFamily="34" charset="0"/>
                <a:cs typeface="Times New Roman" panose="02020603050405020304" pitchFamily="18" charset="0"/>
              </a:rPr>
              <a:t>true</a:t>
            </a:r>
            <a:endParaRPr lang="en-US" sz="1800" b="1" i="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Input</a:t>
            </a:r>
            <a:r>
              <a:rPr lang="vi-VN" sz="1800" b="1" kern="100" dirty="0">
                <a:effectLst/>
                <a:latin typeface="Overpass Mono" panose="020B0604020202020204" charset="0"/>
                <a:ea typeface="Calibri" panose="020F0502020204030204" pitchFamily="34" charset="0"/>
                <a:cs typeface="Times New Roman" panose="02020603050405020304" pitchFamily="18" charset="0"/>
              </a:rPr>
              <a:t>:</a:t>
            </a:r>
          </a:p>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Rooms</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a:t>
            </a:r>
            <a:r>
              <a:rPr lang="en-US" sz="1800" b="1" kern="100" dirty="0">
                <a:effectLst/>
                <a:latin typeface="Overpass Mono" panose="020B0604020202020204" charset="0"/>
                <a:ea typeface="Calibri" panose="020F0502020204030204" pitchFamily="34" charset="0"/>
                <a:cs typeface="Times New Roman" panose="02020603050405020304" pitchFamily="18" charset="0"/>
              </a:rPr>
              <a:t> </a:t>
            </a:r>
            <a:r>
              <a:rPr lang="vi-VN" sz="1800" b="1" kern="100" dirty="0">
                <a:effectLst/>
                <a:latin typeface="Overpass Mono" panose="020B0604020202020204" charset="0"/>
                <a:ea typeface="Calibri" panose="020F0502020204030204" pitchFamily="34" charset="0"/>
                <a:cs typeface="Times New Roman" panose="02020603050405020304" pitchFamily="18" charset="0"/>
              </a:rPr>
              <a:t>[[1,3],[3,0,1],[2],[0]]</a:t>
            </a:r>
          </a:p>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Output:</a:t>
            </a:r>
            <a:r>
              <a:rPr lang="vi-VN" sz="1800" b="1" i="1" kern="100" dirty="0" err="1">
                <a:effectLst/>
                <a:latin typeface="Overpass Mono" panose="020B0604020202020204" charset="0"/>
                <a:ea typeface="Calibri" panose="020F0502020204030204" pitchFamily="34" charset="0"/>
                <a:cs typeface="Times New Roman" panose="02020603050405020304" pitchFamily="18" charset="0"/>
              </a:rPr>
              <a:t>false</a:t>
            </a:r>
            <a:endParaRPr lang="en-US" sz="1800" b="1" i="1" kern="100" dirty="0">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i="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i="1" kern="100" dirty="0">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i="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r>
              <a:rPr lang="en-US" sz="1800" b="1" i="1" kern="100" dirty="0">
                <a:effectLst/>
                <a:latin typeface="Overpass Mono" panose="020B0604020202020204" charset="0"/>
                <a:ea typeface="Calibri" panose="020F0502020204030204" pitchFamily="34" charset="0"/>
                <a:cs typeface="Times New Roman" panose="02020603050405020304" pitchFamily="18" charset="0"/>
              </a:rPr>
              <a:t>Source</a:t>
            </a:r>
            <a:r>
              <a:rPr lang="vi-VN" sz="1800" b="1" i="1" kern="100" dirty="0">
                <a:effectLst/>
                <a:latin typeface="Overpass Mono" panose="020B0604020202020204" charset="0"/>
                <a:ea typeface="Calibri" panose="020F0502020204030204" pitchFamily="34" charset="0"/>
                <a:cs typeface="Times New Roman" panose="02020603050405020304" pitchFamily="18" charset="0"/>
              </a:rPr>
              <a:t> </a:t>
            </a:r>
            <a:r>
              <a:rPr lang="vi-VN" sz="1800" b="1" i="1" kern="100" dirty="0" err="1">
                <a:effectLst/>
                <a:latin typeface="Overpass Mono" panose="020B0604020202020204" charset="0"/>
                <a:ea typeface="Calibri" panose="020F0502020204030204" pitchFamily="34" charset="0"/>
                <a:cs typeface="Times New Roman" panose="02020603050405020304" pitchFamily="18" charset="0"/>
              </a:rPr>
              <a:t>and</a:t>
            </a:r>
            <a:r>
              <a:rPr lang="vi-VN" sz="1800" b="1" i="1" kern="100" dirty="0">
                <a:effectLst/>
                <a:latin typeface="Overpass Mono" panose="020B0604020202020204" charset="0"/>
                <a:ea typeface="Calibri" panose="020F0502020204030204" pitchFamily="34" charset="0"/>
                <a:cs typeface="Times New Roman" panose="02020603050405020304" pitchFamily="18" charset="0"/>
              </a:rPr>
              <a:t> </a:t>
            </a:r>
            <a:r>
              <a:rPr lang="vi-VN" sz="1800" b="1" i="1" kern="100" dirty="0" err="1">
                <a:effectLst/>
                <a:latin typeface="Overpass Mono" panose="020B0604020202020204" charset="0"/>
                <a:ea typeface="Calibri" panose="020F0502020204030204" pitchFamily="34" charset="0"/>
                <a:cs typeface="Times New Roman" panose="02020603050405020304" pitchFamily="18" charset="0"/>
              </a:rPr>
              <a:t>Submit</a:t>
            </a:r>
            <a:r>
              <a:rPr lang="vi-VN" sz="1800" b="1" i="1" kern="100" dirty="0">
                <a:effectLst/>
                <a:latin typeface="Overpass Mono" panose="020B0604020202020204" charset="0"/>
                <a:ea typeface="Calibri" panose="020F0502020204030204" pitchFamily="34" charset="0"/>
                <a:cs typeface="Times New Roman" panose="02020603050405020304" pitchFamily="18" charset="0"/>
              </a:rPr>
              <a:t> </a:t>
            </a:r>
            <a:r>
              <a:rPr lang="vi-VN" sz="1800" b="1" i="1" kern="100" dirty="0" err="1">
                <a:effectLst/>
                <a:latin typeface="Overpass Mono" panose="020B0604020202020204" charset="0"/>
                <a:ea typeface="Calibri" panose="020F0502020204030204" pitchFamily="34" charset="0"/>
                <a:cs typeface="Times New Roman" panose="02020603050405020304" pitchFamily="18" charset="0"/>
              </a:rPr>
              <a:t>on</a:t>
            </a:r>
            <a:r>
              <a:rPr lang="en-US" sz="1800" b="1" i="1" kern="100" dirty="0">
                <a:effectLst/>
                <a:latin typeface="Overpass Mono" panose="020B0604020202020204" charset="0"/>
                <a:ea typeface="Calibri" panose="020F0502020204030204" pitchFamily="34" charset="0"/>
                <a:cs typeface="Times New Roman" panose="02020603050405020304" pitchFamily="18" charset="0"/>
              </a:rPr>
              <a:t>: </a:t>
            </a:r>
            <a:r>
              <a:rPr lang="en-US" sz="1800" b="1" i="1" kern="100" dirty="0" err="1">
                <a:effectLst/>
                <a:latin typeface="Overpass Mono" panose="020B0604020202020204" charset="0"/>
                <a:ea typeface="Calibri" panose="020F0502020204030204" pitchFamily="34" charset="0"/>
                <a:cs typeface="Times New Roman" panose="02020603050405020304" pitchFamily="18" charset="0"/>
              </a:rPr>
              <a:t>Leetcode</a:t>
            </a:r>
            <a:r>
              <a:rPr lang="en-US" sz="1800" b="1" i="1" kern="100" dirty="0">
                <a:effectLst/>
                <a:latin typeface="Overpass Mono" panose="020B0604020202020204" charset="0"/>
                <a:ea typeface="Calibri" panose="020F0502020204030204" pitchFamily="34" charset="0"/>
                <a:cs typeface="Times New Roman" panose="02020603050405020304" pitchFamily="18" charset="0"/>
              </a:rPr>
              <a:t> 841. Keys and Rooms</a:t>
            </a:r>
            <a:r>
              <a:rPr lang="vi-VN" sz="1800" b="1" i="1" kern="100" dirty="0">
                <a:effectLst/>
                <a:latin typeface="Overpass Mono" panose="020B0604020202020204" charset="0"/>
                <a:ea typeface="Calibri" panose="020F0502020204030204" pitchFamily="34" charset="0"/>
                <a:cs typeface="Times New Roman" panose="02020603050405020304" pitchFamily="18" charset="0"/>
              </a:rPr>
              <a:t>.</a:t>
            </a: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591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3" name="Google Shape;393;p34"/>
          <p:cNvSpPr/>
          <p:nvPr/>
        </p:nvSpPr>
        <p:spPr>
          <a:xfrm rot="-5400000" flipH="1">
            <a:off x="1861484" y="-2263715"/>
            <a:ext cx="5328011"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Hộp Văn bản 32">
            <a:extLst>
              <a:ext uri="{FF2B5EF4-FFF2-40B4-BE49-F238E27FC236}">
                <a16:creationId xmlns:a16="http://schemas.microsoft.com/office/drawing/2014/main" id="{DE7A2FB5-DC21-F5B0-2629-AA14765D969A}"/>
              </a:ext>
            </a:extLst>
          </p:cNvPr>
          <p:cNvSpPr txBox="1"/>
          <p:nvPr/>
        </p:nvSpPr>
        <p:spPr>
          <a:xfrm>
            <a:off x="-36522" y="652248"/>
            <a:ext cx="9191474" cy="37769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Input</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a:t>
            </a:r>
          </a:p>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Rooms</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 [[1], [2], [3], []]</a:t>
            </a:r>
          </a:p>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Output</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a:t>
            </a:r>
            <a:r>
              <a:rPr lang="vi-VN" sz="1800" b="1" i="1" kern="100" dirty="0" err="1">
                <a:effectLst/>
                <a:latin typeface="Overpass Mono" panose="020B0604020202020204" charset="0"/>
                <a:ea typeface="Calibri" panose="020F0502020204030204" pitchFamily="34" charset="0"/>
                <a:cs typeface="Times New Roman" panose="02020603050405020304" pitchFamily="18" charset="0"/>
              </a:rPr>
              <a:t>true</a:t>
            </a: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Giải thích: Ghé phòng </a:t>
            </a:r>
            <a:r>
              <a:rPr lang="vi-VN" sz="1800" b="1" i="1" kern="100" dirty="0">
                <a:effectLst/>
                <a:latin typeface="Overpass Mono" panose="020B0604020202020204" charset="0"/>
                <a:ea typeface="Calibri" panose="020F0502020204030204" pitchFamily="34" charset="0"/>
                <a:cs typeface="Times New Roman" panose="02020603050405020304" pitchFamily="18" charset="0"/>
              </a:rPr>
              <a:t>0 </a:t>
            </a:r>
            <a:r>
              <a:rPr lang="vi-VN" sz="1800" b="1" kern="100" dirty="0">
                <a:effectLst/>
                <a:latin typeface="Overpass Mono" panose="020B0604020202020204" charset="0"/>
                <a:ea typeface="Calibri" panose="020F0502020204030204" pitchFamily="34" charset="0"/>
                <a:cs typeface="Times New Roman" panose="02020603050405020304" pitchFamily="18" charset="0"/>
              </a:rPr>
              <a:t>có chìa khóa và mở được phòng </a:t>
            </a:r>
            <a:r>
              <a:rPr lang="vi-VN" sz="1800" b="1" i="1" kern="100" dirty="0">
                <a:effectLst/>
                <a:latin typeface="Overpass Mono" panose="020B0604020202020204" charset="0"/>
                <a:ea typeface="Calibri" panose="020F0502020204030204" pitchFamily="34" charset="0"/>
                <a:cs typeface="Times New Roman" panose="02020603050405020304" pitchFamily="18" charset="0"/>
              </a:rPr>
              <a:t>1, </a:t>
            </a: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r>
              <a:rPr lang="vi-VN" sz="1800" b="1" i="1" kern="100" dirty="0">
                <a:effectLst/>
                <a:latin typeface="Overpass Mono" panose="020B0604020202020204" charset="0"/>
                <a:ea typeface="Calibri" panose="020F0502020204030204" pitchFamily="34" charset="0"/>
                <a:cs typeface="Times New Roman" panose="02020603050405020304" pitchFamily="18" charset="0"/>
              </a:rPr>
              <a:t>	</a:t>
            </a:r>
            <a:r>
              <a:rPr lang="vi-VN" sz="1800" b="1" kern="100" dirty="0">
                <a:effectLst/>
                <a:latin typeface="Overpass Mono" panose="020B0604020202020204" charset="0"/>
                <a:ea typeface="Calibri" panose="020F0502020204030204" pitchFamily="34" charset="0"/>
                <a:cs typeface="Times New Roman" panose="02020603050405020304" pitchFamily="18" charset="0"/>
              </a:rPr>
              <a:t>Ghé phòng </a:t>
            </a:r>
            <a:r>
              <a:rPr lang="vi-VN" sz="1800" b="1" i="1" kern="100" dirty="0">
                <a:effectLst/>
                <a:latin typeface="Overpass Mono" panose="020B0604020202020204" charset="0"/>
                <a:ea typeface="Calibri" panose="020F0502020204030204" pitchFamily="34" charset="0"/>
                <a:cs typeface="Times New Roman" panose="02020603050405020304" pitchFamily="18" charset="0"/>
              </a:rPr>
              <a:t>1 </a:t>
            </a:r>
            <a:r>
              <a:rPr lang="vi-VN" sz="1800" b="1" kern="100" dirty="0">
                <a:effectLst/>
                <a:latin typeface="Overpass Mono" panose="020B0604020202020204" charset="0"/>
                <a:ea typeface="Calibri" panose="020F0502020204030204" pitchFamily="34" charset="0"/>
                <a:cs typeface="Times New Roman" panose="02020603050405020304" pitchFamily="18" charset="0"/>
              </a:rPr>
              <a:t>có chìa khóa và mở được phòng </a:t>
            </a:r>
            <a:r>
              <a:rPr lang="vi-VN" sz="1800" b="1" i="1" kern="100" dirty="0">
                <a:effectLst/>
                <a:latin typeface="Overpass Mono" panose="020B0604020202020204" charset="0"/>
                <a:ea typeface="Calibri" panose="020F0502020204030204" pitchFamily="34" charset="0"/>
                <a:cs typeface="Times New Roman" panose="02020603050405020304" pitchFamily="18" charset="0"/>
              </a:rPr>
              <a:t>2,</a:t>
            </a: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r>
              <a:rPr lang="vi-VN" sz="1800" b="1" i="1" kern="100" dirty="0">
                <a:effectLst/>
                <a:latin typeface="Overpass Mono" panose="020B0604020202020204" charset="0"/>
                <a:ea typeface="Calibri" panose="020F0502020204030204" pitchFamily="34" charset="0"/>
                <a:cs typeface="Times New Roman" panose="02020603050405020304" pitchFamily="18" charset="0"/>
              </a:rPr>
              <a:t>	</a:t>
            </a:r>
            <a:r>
              <a:rPr lang="vi-VN" sz="1800" b="1" kern="100" dirty="0">
                <a:effectLst/>
                <a:latin typeface="Overpass Mono" panose="020B0604020202020204" charset="0"/>
                <a:ea typeface="Calibri" panose="020F0502020204030204" pitchFamily="34" charset="0"/>
                <a:cs typeface="Times New Roman" panose="02020603050405020304" pitchFamily="18" charset="0"/>
              </a:rPr>
              <a:t>Ghé phòng </a:t>
            </a:r>
            <a:r>
              <a:rPr lang="vi-VN" sz="1800" b="1" i="1" kern="100" dirty="0">
                <a:effectLst/>
                <a:latin typeface="Overpass Mono" panose="020B0604020202020204" charset="0"/>
                <a:ea typeface="Calibri" panose="020F0502020204030204" pitchFamily="34" charset="0"/>
                <a:cs typeface="Times New Roman" panose="02020603050405020304" pitchFamily="18" charset="0"/>
              </a:rPr>
              <a:t>2 </a:t>
            </a:r>
            <a:r>
              <a:rPr lang="vi-VN" sz="1800" b="1" kern="100" dirty="0">
                <a:effectLst/>
                <a:latin typeface="Overpass Mono" panose="020B0604020202020204" charset="0"/>
                <a:ea typeface="Calibri" panose="020F0502020204030204" pitchFamily="34" charset="0"/>
                <a:cs typeface="Times New Roman" panose="02020603050405020304" pitchFamily="18" charset="0"/>
              </a:rPr>
              <a:t>có chìa khóa và mở được phòng </a:t>
            </a:r>
            <a:r>
              <a:rPr lang="vi-VN" sz="1800" b="1" i="1" kern="100" dirty="0">
                <a:effectLst/>
                <a:latin typeface="Overpass Mono" panose="020B0604020202020204" charset="0"/>
                <a:ea typeface="Calibri" panose="020F0502020204030204" pitchFamily="34" charset="0"/>
                <a:cs typeface="Times New Roman" panose="02020603050405020304" pitchFamily="18" charset="0"/>
              </a:rPr>
              <a:t>3</a:t>
            </a:r>
            <a:r>
              <a:rPr lang="en-US" sz="1800" b="1" i="1" kern="100" dirty="0">
                <a:latin typeface="Overpass Mono" panose="020B0604020202020204" charset="0"/>
                <a:ea typeface="Calibri" panose="020F0502020204030204" pitchFamily="34" charset="0"/>
                <a:cs typeface="Times New Roman" panose="02020603050405020304" pitchFamily="18" charset="0"/>
              </a:rPr>
              <a:t>.</a:t>
            </a:r>
            <a:endParaRPr lang="en-US" sz="1800" b="1" i="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Input</a:t>
            </a:r>
            <a:r>
              <a:rPr lang="vi-VN" sz="1800" b="1" kern="100" dirty="0">
                <a:effectLst/>
                <a:latin typeface="Overpass Mono" panose="020B0604020202020204" charset="0"/>
                <a:ea typeface="Calibri" panose="020F0502020204030204" pitchFamily="34" charset="0"/>
                <a:cs typeface="Times New Roman" panose="02020603050405020304" pitchFamily="18" charset="0"/>
              </a:rPr>
              <a:t>:</a:t>
            </a:r>
          </a:p>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Rooms</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 [[1,3],[3,0,1],[2],[0]]</a:t>
            </a:r>
          </a:p>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Output</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a:t>
            </a:r>
            <a:r>
              <a:rPr lang="vi-VN" sz="1800" b="1" i="1" kern="100" dirty="0" err="1">
                <a:effectLst/>
                <a:latin typeface="Overpass Mono" panose="020B0604020202020204" charset="0"/>
                <a:ea typeface="Calibri" panose="020F0502020204030204" pitchFamily="34" charset="0"/>
                <a:cs typeface="Times New Roman" panose="02020603050405020304" pitchFamily="18" charset="0"/>
              </a:rPr>
              <a:t>false</a:t>
            </a: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Giải thích: Không thể vô phòng 2 vì chỉ có chìa khóa ở trong phòng đó.</a:t>
            </a: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780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3" name="Google Shape;393;p34"/>
          <p:cNvSpPr/>
          <p:nvPr/>
        </p:nvSpPr>
        <p:spPr>
          <a:xfrm rot="-5400000" flipH="1">
            <a:off x="1880534" y="-2282765"/>
            <a:ext cx="5289911"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Hộp Văn bản 32">
            <a:extLst>
              <a:ext uri="{FF2B5EF4-FFF2-40B4-BE49-F238E27FC236}">
                <a16:creationId xmlns:a16="http://schemas.microsoft.com/office/drawing/2014/main" id="{DE7A2FB5-DC21-F5B0-2629-AA14765D969A}"/>
              </a:ext>
            </a:extLst>
          </p:cNvPr>
          <p:cNvSpPr txBox="1"/>
          <p:nvPr/>
        </p:nvSpPr>
        <p:spPr>
          <a:xfrm>
            <a:off x="-36522" y="652248"/>
            <a:ext cx="9191474" cy="283654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Lời giải:</a:t>
            </a:r>
          </a:p>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Xác định bài toán.</a:t>
            </a:r>
          </a:p>
          <a:p>
            <a:pPr>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 </a:t>
            </a:r>
          </a:p>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Chìa khóa nói cách khác là mối quan hệ 2 ngôi giữa hai phòng </a:t>
            </a: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-&gt;</a:t>
            </a:r>
            <a:r>
              <a:rPr lang="en-US" sz="1800" b="1" kern="100" dirty="0">
                <a:effectLst/>
                <a:latin typeface="Overpass Mono" panose="020B0604020202020204" charset="0"/>
                <a:ea typeface="Calibri" panose="020F0502020204030204" pitchFamily="34" charset="0"/>
                <a:cs typeface="Times New Roman" panose="02020603050405020304" pitchFamily="18" charset="0"/>
              </a:rPr>
              <a:t>S</a:t>
            </a:r>
            <a:r>
              <a:rPr lang="vi-VN" sz="1800" b="1" kern="100" dirty="0">
                <a:effectLst/>
                <a:latin typeface="Overpass Mono" panose="020B0604020202020204" charset="0"/>
                <a:ea typeface="Calibri" panose="020F0502020204030204" pitchFamily="34" charset="0"/>
                <a:cs typeface="Times New Roman" panose="02020603050405020304" pitchFamily="18" charset="0"/>
              </a:rPr>
              <a:t>ử dụng đồ thị có hướng.</a:t>
            </a:r>
          </a:p>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Với đỉnh v1 có thể đi tới v2 khi và chỉ khi v1 chứa chìa khóa của v2.</a:t>
            </a:r>
          </a:p>
          <a:p>
            <a:pPr>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1356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3" name="Google Shape;393;p34"/>
          <p:cNvSpPr/>
          <p:nvPr/>
        </p:nvSpPr>
        <p:spPr>
          <a:xfrm rot="-5400000" flipH="1">
            <a:off x="1861484" y="-2263715"/>
            <a:ext cx="5328011"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Nhóm 11">
            <a:extLst>
              <a:ext uri="{FF2B5EF4-FFF2-40B4-BE49-F238E27FC236}">
                <a16:creationId xmlns:a16="http://schemas.microsoft.com/office/drawing/2014/main" id="{8D955A4A-B47D-1B34-70DD-B57706C06194}"/>
              </a:ext>
            </a:extLst>
          </p:cNvPr>
          <p:cNvGrpSpPr/>
          <p:nvPr/>
        </p:nvGrpSpPr>
        <p:grpSpPr>
          <a:xfrm>
            <a:off x="1341941" y="2232103"/>
            <a:ext cx="6453761" cy="1204270"/>
            <a:chOff x="695960" y="3488793"/>
            <a:chExt cx="6453761" cy="1204270"/>
          </a:xfrm>
        </p:grpSpPr>
        <p:sp>
          <p:nvSpPr>
            <p:cNvPr id="29" name="Rectangle 1">
              <a:extLst>
                <a:ext uri="{FF2B5EF4-FFF2-40B4-BE49-F238E27FC236}">
                  <a16:creationId xmlns:a16="http://schemas.microsoft.com/office/drawing/2014/main" id="{3CFD516A-CCEE-0B20-6A98-71C0AE3CF7A1}"/>
                </a:ext>
              </a:extLst>
            </p:cNvPr>
            <p:cNvSpPr/>
            <p:nvPr/>
          </p:nvSpPr>
          <p:spPr>
            <a:xfrm>
              <a:off x="695960" y="3504835"/>
              <a:ext cx="1376680" cy="625475"/>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30" name="Rectangle 1">
              <a:extLst>
                <a:ext uri="{FF2B5EF4-FFF2-40B4-BE49-F238E27FC236}">
                  <a16:creationId xmlns:a16="http://schemas.microsoft.com/office/drawing/2014/main" id="{2A25AEE8-D130-90B3-DC77-BDFC2EF39451}"/>
                </a:ext>
              </a:extLst>
            </p:cNvPr>
            <p:cNvSpPr/>
            <p:nvPr/>
          </p:nvSpPr>
          <p:spPr>
            <a:xfrm>
              <a:off x="2426836" y="3504834"/>
              <a:ext cx="1376680" cy="625475"/>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36" name="Rectangle 1">
              <a:extLst>
                <a:ext uri="{FF2B5EF4-FFF2-40B4-BE49-F238E27FC236}">
                  <a16:creationId xmlns:a16="http://schemas.microsoft.com/office/drawing/2014/main" id="{0CC2723E-686C-8BC5-0E7D-0A2BC13FEA82}"/>
                </a:ext>
              </a:extLst>
            </p:cNvPr>
            <p:cNvSpPr/>
            <p:nvPr/>
          </p:nvSpPr>
          <p:spPr>
            <a:xfrm>
              <a:off x="3999167" y="3488794"/>
              <a:ext cx="1376680" cy="625475"/>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37" name="Rectangle 1">
              <a:extLst>
                <a:ext uri="{FF2B5EF4-FFF2-40B4-BE49-F238E27FC236}">
                  <a16:creationId xmlns:a16="http://schemas.microsoft.com/office/drawing/2014/main" id="{B0147570-352F-0FCE-721E-98E2D6CD5C39}"/>
                </a:ext>
              </a:extLst>
            </p:cNvPr>
            <p:cNvSpPr/>
            <p:nvPr/>
          </p:nvSpPr>
          <p:spPr>
            <a:xfrm>
              <a:off x="5730043" y="3488793"/>
              <a:ext cx="1376680" cy="625475"/>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38" name="Hộp Văn bản 37">
              <a:extLst>
                <a:ext uri="{FF2B5EF4-FFF2-40B4-BE49-F238E27FC236}">
                  <a16:creationId xmlns:a16="http://schemas.microsoft.com/office/drawing/2014/main" id="{7095FF20-29B3-2927-4EE7-807D15834304}"/>
                </a:ext>
              </a:extLst>
            </p:cNvPr>
            <p:cNvSpPr txBox="1"/>
            <p:nvPr/>
          </p:nvSpPr>
          <p:spPr>
            <a:xfrm>
              <a:off x="1068385" y="3632905"/>
              <a:ext cx="889883" cy="369332"/>
            </a:xfrm>
            <a:prstGeom prst="rect">
              <a:avLst/>
            </a:prstGeom>
            <a:noFill/>
          </p:spPr>
          <p:txBody>
            <a:bodyPr wrap="square" rtlCol="0">
              <a:spAutoFit/>
            </a:bodyPr>
            <a:lstStyle/>
            <a:p>
              <a:r>
                <a:rPr lang="en-US" sz="1800" dirty="0">
                  <a:latin typeface="Overpass Mono" panose="020B0604020202020204" charset="0"/>
                </a:rPr>
                <a:t>1,3</a:t>
              </a:r>
              <a:endParaRPr lang="vi-VN" sz="1800" dirty="0">
                <a:latin typeface="Overpass Mono" panose="020B0604020202020204" charset="0"/>
              </a:endParaRPr>
            </a:p>
          </p:txBody>
        </p:sp>
        <p:sp>
          <p:nvSpPr>
            <p:cNvPr id="40" name="Hộp Văn bản 39">
              <a:extLst>
                <a:ext uri="{FF2B5EF4-FFF2-40B4-BE49-F238E27FC236}">
                  <a16:creationId xmlns:a16="http://schemas.microsoft.com/office/drawing/2014/main" id="{046CCC72-6049-356F-F823-52127C3C3970}"/>
                </a:ext>
              </a:extLst>
            </p:cNvPr>
            <p:cNvSpPr txBox="1"/>
            <p:nvPr/>
          </p:nvSpPr>
          <p:spPr>
            <a:xfrm>
              <a:off x="2711001" y="3632905"/>
              <a:ext cx="889883" cy="369332"/>
            </a:xfrm>
            <a:prstGeom prst="rect">
              <a:avLst/>
            </a:prstGeom>
            <a:noFill/>
          </p:spPr>
          <p:txBody>
            <a:bodyPr wrap="square" rtlCol="0">
              <a:spAutoFit/>
            </a:bodyPr>
            <a:lstStyle/>
            <a:p>
              <a:r>
                <a:rPr lang="en-US" sz="1800" dirty="0">
                  <a:latin typeface="Overpass Mono" panose="020B0604020202020204" charset="0"/>
                </a:rPr>
                <a:t>3,0,1</a:t>
              </a:r>
              <a:endParaRPr lang="vi-VN" sz="1800" dirty="0">
                <a:latin typeface="Overpass Mono" panose="020B0604020202020204" charset="0"/>
              </a:endParaRPr>
            </a:p>
          </p:txBody>
        </p:sp>
        <p:sp>
          <p:nvSpPr>
            <p:cNvPr id="41" name="Hộp Văn bản 40">
              <a:extLst>
                <a:ext uri="{FF2B5EF4-FFF2-40B4-BE49-F238E27FC236}">
                  <a16:creationId xmlns:a16="http://schemas.microsoft.com/office/drawing/2014/main" id="{6F4A1C1C-70D6-AC6A-5ADB-CFB4C7732C52}"/>
                </a:ext>
              </a:extLst>
            </p:cNvPr>
            <p:cNvSpPr txBox="1"/>
            <p:nvPr/>
          </p:nvSpPr>
          <p:spPr>
            <a:xfrm>
              <a:off x="4486746" y="3616865"/>
              <a:ext cx="889883" cy="369332"/>
            </a:xfrm>
            <a:prstGeom prst="rect">
              <a:avLst/>
            </a:prstGeom>
            <a:noFill/>
          </p:spPr>
          <p:txBody>
            <a:bodyPr wrap="square" rtlCol="0">
              <a:spAutoFit/>
            </a:bodyPr>
            <a:lstStyle/>
            <a:p>
              <a:r>
                <a:rPr lang="en-US" sz="1800" dirty="0">
                  <a:latin typeface="Overpass Mono" panose="020B0604020202020204" charset="0"/>
                </a:rPr>
                <a:t>2</a:t>
              </a:r>
              <a:endParaRPr lang="vi-VN" sz="1800" dirty="0">
                <a:latin typeface="Overpass Mono" panose="020B0604020202020204" charset="0"/>
              </a:endParaRPr>
            </a:p>
          </p:txBody>
        </p:sp>
        <p:sp>
          <p:nvSpPr>
            <p:cNvPr id="42" name="Hộp Văn bản 41">
              <a:extLst>
                <a:ext uri="{FF2B5EF4-FFF2-40B4-BE49-F238E27FC236}">
                  <a16:creationId xmlns:a16="http://schemas.microsoft.com/office/drawing/2014/main" id="{877E4CF3-5CAA-7443-C9E3-CA7E749D12CD}"/>
                </a:ext>
              </a:extLst>
            </p:cNvPr>
            <p:cNvSpPr txBox="1"/>
            <p:nvPr/>
          </p:nvSpPr>
          <p:spPr>
            <a:xfrm>
              <a:off x="6259838" y="3632905"/>
              <a:ext cx="889883" cy="369332"/>
            </a:xfrm>
            <a:prstGeom prst="rect">
              <a:avLst/>
            </a:prstGeom>
            <a:noFill/>
          </p:spPr>
          <p:txBody>
            <a:bodyPr wrap="square" rtlCol="0">
              <a:spAutoFit/>
            </a:bodyPr>
            <a:lstStyle/>
            <a:p>
              <a:r>
                <a:rPr lang="en-US" sz="1800" dirty="0">
                  <a:latin typeface="Overpass Mono" panose="020B0604020202020204" charset="0"/>
                </a:rPr>
                <a:t>0</a:t>
              </a:r>
              <a:endParaRPr lang="vi-VN" sz="1800" dirty="0">
                <a:latin typeface="Overpass Mono" panose="020B0604020202020204" charset="0"/>
              </a:endParaRPr>
            </a:p>
          </p:txBody>
        </p:sp>
        <p:sp>
          <p:nvSpPr>
            <p:cNvPr id="48" name="Hộp Văn bản 47">
              <a:extLst>
                <a:ext uri="{FF2B5EF4-FFF2-40B4-BE49-F238E27FC236}">
                  <a16:creationId xmlns:a16="http://schemas.microsoft.com/office/drawing/2014/main" id="{786A8401-3B31-38D4-EA19-26637B6D17E7}"/>
                </a:ext>
              </a:extLst>
            </p:cNvPr>
            <p:cNvSpPr txBox="1"/>
            <p:nvPr/>
          </p:nvSpPr>
          <p:spPr>
            <a:xfrm>
              <a:off x="1267529" y="4312889"/>
              <a:ext cx="889883" cy="369332"/>
            </a:xfrm>
            <a:prstGeom prst="rect">
              <a:avLst/>
            </a:prstGeom>
            <a:noFill/>
          </p:spPr>
          <p:txBody>
            <a:bodyPr wrap="square" rtlCol="0">
              <a:spAutoFit/>
            </a:bodyPr>
            <a:lstStyle/>
            <a:p>
              <a:r>
                <a:rPr lang="en-US" sz="1800" dirty="0">
                  <a:latin typeface="Overpass Mono" panose="020B0604020202020204" charset="0"/>
                </a:rPr>
                <a:t>0</a:t>
              </a:r>
            </a:p>
          </p:txBody>
        </p:sp>
        <p:sp>
          <p:nvSpPr>
            <p:cNvPr id="49" name="Hộp Văn bản 48">
              <a:extLst>
                <a:ext uri="{FF2B5EF4-FFF2-40B4-BE49-F238E27FC236}">
                  <a16:creationId xmlns:a16="http://schemas.microsoft.com/office/drawing/2014/main" id="{36E5F73C-D425-AB07-3645-127DE56D9E01}"/>
                </a:ext>
              </a:extLst>
            </p:cNvPr>
            <p:cNvSpPr txBox="1"/>
            <p:nvPr/>
          </p:nvSpPr>
          <p:spPr>
            <a:xfrm>
              <a:off x="2943591" y="4315672"/>
              <a:ext cx="889883" cy="369332"/>
            </a:xfrm>
            <a:prstGeom prst="rect">
              <a:avLst/>
            </a:prstGeom>
            <a:noFill/>
          </p:spPr>
          <p:txBody>
            <a:bodyPr wrap="square" rtlCol="0">
              <a:spAutoFit/>
            </a:bodyPr>
            <a:lstStyle/>
            <a:p>
              <a:r>
                <a:rPr lang="en-US" sz="1800" dirty="0">
                  <a:latin typeface="Overpass Mono" panose="020B0604020202020204" charset="0"/>
                </a:rPr>
                <a:t>1</a:t>
              </a:r>
              <a:endParaRPr lang="vi-VN" sz="1800" dirty="0">
                <a:latin typeface="Overpass Mono" panose="020B0604020202020204" charset="0"/>
              </a:endParaRPr>
            </a:p>
          </p:txBody>
        </p:sp>
        <p:sp>
          <p:nvSpPr>
            <p:cNvPr id="50" name="Hộp Văn bản 49">
              <a:extLst>
                <a:ext uri="{FF2B5EF4-FFF2-40B4-BE49-F238E27FC236}">
                  <a16:creationId xmlns:a16="http://schemas.microsoft.com/office/drawing/2014/main" id="{87D1AC77-3BCD-AF31-21BE-1CBEEC7A51A6}"/>
                </a:ext>
              </a:extLst>
            </p:cNvPr>
            <p:cNvSpPr txBox="1"/>
            <p:nvPr/>
          </p:nvSpPr>
          <p:spPr>
            <a:xfrm>
              <a:off x="4486746" y="4307691"/>
              <a:ext cx="889883" cy="369332"/>
            </a:xfrm>
            <a:prstGeom prst="rect">
              <a:avLst/>
            </a:prstGeom>
            <a:noFill/>
          </p:spPr>
          <p:txBody>
            <a:bodyPr wrap="square" rtlCol="0">
              <a:spAutoFit/>
            </a:bodyPr>
            <a:lstStyle/>
            <a:p>
              <a:r>
                <a:rPr lang="en-US" sz="1800" dirty="0">
                  <a:latin typeface="Overpass Mono" panose="020B0604020202020204" charset="0"/>
                </a:rPr>
                <a:t>2</a:t>
              </a:r>
              <a:endParaRPr lang="vi-VN" sz="1800" dirty="0">
                <a:latin typeface="Overpass Mono" panose="020B0604020202020204" charset="0"/>
              </a:endParaRPr>
            </a:p>
          </p:txBody>
        </p:sp>
        <p:sp>
          <p:nvSpPr>
            <p:cNvPr id="51" name="Hộp Văn bản 50">
              <a:extLst>
                <a:ext uri="{FF2B5EF4-FFF2-40B4-BE49-F238E27FC236}">
                  <a16:creationId xmlns:a16="http://schemas.microsoft.com/office/drawing/2014/main" id="{A1ED2A16-9FB4-4120-002F-A69E454919BF}"/>
                </a:ext>
              </a:extLst>
            </p:cNvPr>
            <p:cNvSpPr txBox="1"/>
            <p:nvPr/>
          </p:nvSpPr>
          <p:spPr>
            <a:xfrm>
              <a:off x="6259838" y="4323731"/>
              <a:ext cx="889883" cy="369332"/>
            </a:xfrm>
            <a:prstGeom prst="rect">
              <a:avLst/>
            </a:prstGeom>
            <a:noFill/>
          </p:spPr>
          <p:txBody>
            <a:bodyPr wrap="square" rtlCol="0">
              <a:spAutoFit/>
            </a:bodyPr>
            <a:lstStyle/>
            <a:p>
              <a:r>
                <a:rPr lang="en-US" sz="1800" dirty="0">
                  <a:latin typeface="Overpass Mono" panose="020B0604020202020204" charset="0"/>
                </a:rPr>
                <a:t>3</a:t>
              </a:r>
              <a:endParaRPr lang="vi-VN" sz="1800" dirty="0">
                <a:latin typeface="Overpass Mono" panose="020B0604020202020204" charset="0"/>
              </a:endParaRPr>
            </a:p>
          </p:txBody>
        </p:sp>
      </p:grpSp>
    </p:spTree>
    <p:extLst>
      <p:ext uri="{BB962C8B-B14F-4D97-AF65-F5344CB8AC3E}">
        <p14:creationId xmlns:p14="http://schemas.microsoft.com/office/powerpoint/2010/main" val="315347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3" name="Google Shape;393;p34"/>
          <p:cNvSpPr/>
          <p:nvPr/>
        </p:nvSpPr>
        <p:spPr>
          <a:xfrm rot="-5400000" flipH="1">
            <a:off x="1760185" y="-2162416"/>
            <a:ext cx="5530610"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1</a:t>
            </a:r>
            <a:endParaRPr dirty="0"/>
          </a:p>
        </p:txBody>
      </p:sp>
      <p:sp>
        <p:nvSpPr>
          <p:cNvPr id="33" name="Hộp Văn bản 32">
            <a:extLst>
              <a:ext uri="{FF2B5EF4-FFF2-40B4-BE49-F238E27FC236}">
                <a16:creationId xmlns:a16="http://schemas.microsoft.com/office/drawing/2014/main" id="{DE7A2FB5-DC21-F5B0-2629-AA14765D969A}"/>
              </a:ext>
            </a:extLst>
          </p:cNvPr>
          <p:cNvSpPr txBox="1"/>
          <p:nvPr/>
        </p:nvSpPr>
        <p:spPr>
          <a:xfrm>
            <a:off x="-36522" y="652248"/>
            <a:ext cx="9191474" cy="407329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Lời giải:</a:t>
            </a:r>
          </a:p>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Chìa khóa nói cách khác là mối quan hệ 2 ngôi giữa hai phòng -&gt; sử dụng đồ thị có hướng.</a:t>
            </a:r>
          </a:p>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Với đỉnh v1 có thể đi tới v2 khi và chỉ khi v1 chứa chìa khóa của v2.</a:t>
            </a: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	INPUT 1: 			   INPUT 2:</a:t>
            </a:r>
          </a:p>
          <a:p>
            <a:pPr>
              <a:lnSpc>
                <a:spcPct val="107000"/>
              </a:lnSpc>
              <a:spcAft>
                <a:spcPts val="100"/>
              </a:spcAft>
            </a:pPr>
            <a:endParaRPr lang="en-US" sz="1800" b="1" kern="100" dirty="0">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kern="100" dirty="0">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kern="100" dirty="0">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p:txBody>
      </p:sp>
      <p:pic>
        <p:nvPicPr>
          <p:cNvPr id="12" name="Picture 1">
            <a:extLst>
              <a:ext uri="{FF2B5EF4-FFF2-40B4-BE49-F238E27FC236}">
                <a16:creationId xmlns:a16="http://schemas.microsoft.com/office/drawing/2014/main" id="{B0CA9686-B5F8-17B9-735B-4D5A7DACE122}"/>
              </a:ext>
            </a:extLst>
          </p:cNvPr>
          <p:cNvPicPr>
            <a:picLocks noChangeAspect="1"/>
          </p:cNvPicPr>
          <p:nvPr/>
        </p:nvPicPr>
        <p:blipFill>
          <a:blip r:embed="rId3"/>
          <a:stretch>
            <a:fillRect/>
          </a:stretch>
        </p:blipFill>
        <p:spPr>
          <a:xfrm>
            <a:off x="1117475" y="2641756"/>
            <a:ext cx="1352550" cy="1654810"/>
          </a:xfrm>
          <a:prstGeom prst="rect">
            <a:avLst/>
          </a:prstGeom>
        </p:spPr>
      </p:pic>
      <p:pic>
        <p:nvPicPr>
          <p:cNvPr id="13" name="Picture 1">
            <a:extLst>
              <a:ext uri="{FF2B5EF4-FFF2-40B4-BE49-F238E27FC236}">
                <a16:creationId xmlns:a16="http://schemas.microsoft.com/office/drawing/2014/main" id="{74A8CC9D-F698-BB46-B16F-5D3520922CB3}"/>
              </a:ext>
            </a:extLst>
          </p:cNvPr>
          <p:cNvPicPr>
            <a:picLocks noChangeAspect="1"/>
          </p:cNvPicPr>
          <p:nvPr/>
        </p:nvPicPr>
        <p:blipFill>
          <a:blip r:embed="rId4"/>
          <a:stretch>
            <a:fillRect/>
          </a:stretch>
        </p:blipFill>
        <p:spPr>
          <a:xfrm>
            <a:off x="5205146" y="2690968"/>
            <a:ext cx="1517650" cy="1556385"/>
          </a:xfrm>
          <a:prstGeom prst="rect">
            <a:avLst/>
          </a:prstGeom>
        </p:spPr>
      </p:pic>
    </p:spTree>
    <p:extLst>
      <p:ext uri="{BB962C8B-B14F-4D97-AF65-F5344CB8AC3E}">
        <p14:creationId xmlns:p14="http://schemas.microsoft.com/office/powerpoint/2010/main" val="329448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en-US" dirty="0"/>
          </a:p>
        </p:txBody>
      </p:sp>
      <p:sp>
        <p:nvSpPr>
          <p:cNvPr id="381" name="Google Shape;381;p33"/>
          <p:cNvSpPr txBox="1">
            <a:spLocks noGrp="1"/>
          </p:cNvSpPr>
          <p:nvPr>
            <p:ph type="title"/>
          </p:nvPr>
        </p:nvSpPr>
        <p:spPr>
          <a:xfrm>
            <a:off x="4572000" y="2435237"/>
            <a:ext cx="3963300"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ĐỒ THỊ LÀ GÌ?</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3" name="Google Shape;393;p34"/>
          <p:cNvSpPr/>
          <p:nvPr/>
        </p:nvSpPr>
        <p:spPr>
          <a:xfrm rot="-5400000" flipH="1">
            <a:off x="1760185" y="-2162416"/>
            <a:ext cx="5530610"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Hộp Văn bản 32">
            <a:extLst>
              <a:ext uri="{FF2B5EF4-FFF2-40B4-BE49-F238E27FC236}">
                <a16:creationId xmlns:a16="http://schemas.microsoft.com/office/drawing/2014/main" id="{DE7A2FB5-DC21-F5B0-2629-AA14765D969A}"/>
              </a:ext>
            </a:extLst>
          </p:cNvPr>
          <p:cNvSpPr txBox="1"/>
          <p:nvPr/>
        </p:nvSpPr>
        <p:spPr>
          <a:xfrm>
            <a:off x="92725" y="1959635"/>
            <a:ext cx="8939392" cy="159979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Ý tưởng: Thực hiện phép duyệt bắt đầu từ đỉnh 0 (vì phòng 0 không khóa) nếu có thể duyệt được hết tất cả các đỉnh (tức có thể đi hết các phòng) thì trả về </a:t>
            </a: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true</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nếu không thì </a:t>
            </a: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false</a:t>
            </a: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Có thể sử dụng DFS và BFS.</a:t>
            </a:r>
          </a:p>
          <a:p>
            <a:pPr>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506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760185" y="-2162416"/>
            <a:ext cx="5530610"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Hình ảnh 13">
            <a:extLst>
              <a:ext uri="{FF2B5EF4-FFF2-40B4-BE49-F238E27FC236}">
                <a16:creationId xmlns:a16="http://schemas.microsoft.com/office/drawing/2014/main" id="{EB85848A-0E84-D04F-A0DF-0CA5B22E3A58}"/>
              </a:ext>
            </a:extLst>
          </p:cNvPr>
          <p:cNvPicPr>
            <a:picLocks noChangeAspect="1"/>
          </p:cNvPicPr>
          <p:nvPr/>
        </p:nvPicPr>
        <p:blipFill>
          <a:blip r:embed="rId3"/>
          <a:stretch>
            <a:fillRect/>
          </a:stretch>
        </p:blipFill>
        <p:spPr>
          <a:xfrm>
            <a:off x="535092" y="657374"/>
            <a:ext cx="7903513" cy="3875271"/>
          </a:xfrm>
          <a:prstGeom prst="rect">
            <a:avLst/>
          </a:prstGeom>
        </p:spPr>
      </p:pic>
    </p:spTree>
    <p:extLst>
      <p:ext uri="{BB962C8B-B14F-4D97-AF65-F5344CB8AC3E}">
        <p14:creationId xmlns:p14="http://schemas.microsoft.com/office/powerpoint/2010/main" val="681962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855134" y="-2257365"/>
            <a:ext cx="5340711"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Hộp Văn bản 31">
            <a:extLst>
              <a:ext uri="{FF2B5EF4-FFF2-40B4-BE49-F238E27FC236}">
                <a16:creationId xmlns:a16="http://schemas.microsoft.com/office/drawing/2014/main" id="{A805AD69-CBC8-E500-D1BF-D8523FAA3FF2}"/>
              </a:ext>
            </a:extLst>
          </p:cNvPr>
          <p:cNvSpPr txBox="1"/>
          <p:nvPr/>
        </p:nvSpPr>
        <p:spPr>
          <a:xfrm>
            <a:off x="-202" y="2224994"/>
            <a:ext cx="9068638" cy="30777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lang="vi-VN" sz="2000" b="1" dirty="0">
                <a:latin typeface="Overpass Mono" panose="020B0604020202020204" charset="0"/>
              </a:rPr>
              <a:t>Ở một nơi nọ, có một ngôi làng nọ có tên là Làng Lá, vì tất cả nhà ở đây đều làm bằng lá. Các nhà đều gần nhau, một nhà ít nhất gần sát với một nhà khác. Vì Làng Lá rất đoàn kết, nên không có nhà nào tách biệt.</a:t>
            </a:r>
          </a:p>
          <a:p>
            <a:pPr algn="just"/>
            <a:r>
              <a:rPr lang="vi-VN" sz="2000" b="1" dirty="0" err="1">
                <a:latin typeface="Overpass Mono" panose="020B0604020202020204" charset="0"/>
              </a:rPr>
              <a:t>Noruta</a:t>
            </a:r>
            <a:r>
              <a:rPr lang="vi-VN" sz="2000" b="1" dirty="0">
                <a:latin typeface="Overpass Mono" panose="020B0604020202020204" charset="0"/>
              </a:rPr>
              <a:t> là cậu bé trong làng</a:t>
            </a:r>
            <a:r>
              <a:rPr lang="en-US" sz="2000" b="1" dirty="0">
                <a:latin typeface="Overpass Mono" panose="020B0604020202020204" charset="0"/>
              </a:rPr>
              <a:t> </a:t>
            </a:r>
            <a:r>
              <a:rPr lang="en-US" sz="2000" b="1" dirty="0" err="1">
                <a:latin typeface="Overpass Mono" panose="020B0604020202020204" charset="0"/>
              </a:rPr>
              <a:t>rất</a:t>
            </a:r>
            <a:r>
              <a:rPr lang="vi-VN" sz="2000" b="1" dirty="0">
                <a:latin typeface="Overpass Mono" panose="020B0604020202020204" charset="0"/>
              </a:rPr>
              <a:t> quậy phá, một hôm</a:t>
            </a:r>
            <a:r>
              <a:rPr lang="en-US" sz="2000" b="1" dirty="0">
                <a:latin typeface="Overpass Mono" panose="020B0604020202020204" charset="0"/>
              </a:rPr>
              <a:t> </a:t>
            </a:r>
            <a:r>
              <a:rPr lang="en-US" sz="2000" b="1" dirty="0" err="1">
                <a:latin typeface="Overpass Mono" panose="020B0604020202020204" charset="0"/>
              </a:rPr>
              <a:t>cậu</a:t>
            </a:r>
            <a:r>
              <a:rPr lang="en-US" sz="2000" b="1" dirty="0">
                <a:latin typeface="Overpass Mono" panose="020B0604020202020204" charset="0"/>
              </a:rPr>
              <a:t> </a:t>
            </a:r>
            <a:r>
              <a:rPr lang="en-US" sz="2000" b="1" dirty="0" err="1">
                <a:latin typeface="Overpass Mono" panose="020B0604020202020204" charset="0"/>
              </a:rPr>
              <a:t>chiên</a:t>
            </a:r>
            <a:r>
              <a:rPr lang="en-US" sz="2000" b="1" dirty="0">
                <a:latin typeface="Overpass Mono" panose="020B0604020202020204" charset="0"/>
              </a:rPr>
              <a:t> </a:t>
            </a:r>
            <a:r>
              <a:rPr lang="en-US" sz="2000" b="1" dirty="0" err="1">
                <a:latin typeface="Overpass Mono" panose="020B0604020202020204" charset="0"/>
              </a:rPr>
              <a:t>cá</a:t>
            </a:r>
            <a:r>
              <a:rPr lang="vi-VN" sz="2000" b="1" dirty="0">
                <a:latin typeface="Overpass Mono" panose="020B0604020202020204" charset="0"/>
              </a:rPr>
              <a:t> lỡ tay làm gây cháy ngôi nhà lá, vì mọi ngôi nhà đều gần nhau nên ngọn lửa sẽ cháy lan ra những nhà còn lại. Những căn nhà xa nhất sẽ bị cháy cuối cùng. </a:t>
            </a:r>
            <a:r>
              <a:rPr lang="vi-VN" sz="2000" b="1" dirty="0" err="1">
                <a:latin typeface="Overpass Mono" panose="020B0604020202020204" charset="0"/>
              </a:rPr>
              <a:t>Noruta</a:t>
            </a:r>
            <a:r>
              <a:rPr lang="vi-VN" sz="2000" b="1" dirty="0">
                <a:latin typeface="Overpass Mono" panose="020B0604020202020204" charset="0"/>
              </a:rPr>
              <a:t> </a:t>
            </a:r>
            <a:r>
              <a:rPr lang="en-US" sz="2000" b="1" dirty="0" err="1">
                <a:latin typeface="Overpass Mono" panose="020B0604020202020204" charset="0"/>
              </a:rPr>
              <a:t>báo</a:t>
            </a:r>
            <a:r>
              <a:rPr lang="en-US" sz="2000" b="1" dirty="0">
                <a:latin typeface="Overpass Mono" panose="020B0604020202020204" charset="0"/>
              </a:rPr>
              <a:t> </a:t>
            </a:r>
            <a:r>
              <a:rPr lang="en-US" sz="2000" b="1" dirty="0" err="1">
                <a:latin typeface="Overpass Mono" panose="020B0604020202020204" charset="0"/>
              </a:rPr>
              <a:t>quá</a:t>
            </a:r>
            <a:r>
              <a:rPr lang="vi-VN" sz="2000" b="1" dirty="0">
                <a:latin typeface="Overpass Mono" panose="020B0604020202020204" charset="0"/>
              </a:rPr>
              <a:t>!</a:t>
            </a:r>
            <a:endParaRPr lang="vi-VN" sz="1800" b="1" dirty="0">
              <a:latin typeface="Overpass Mono" panose="020B0604020202020204" charset="0"/>
            </a:endParaRPr>
          </a:p>
          <a:p>
            <a:pPr algn="just"/>
            <a:endParaRPr lang="vi-VN" dirty="0"/>
          </a:p>
        </p:txBody>
      </p:sp>
      <p:pic>
        <p:nvPicPr>
          <p:cNvPr id="3074" name="Picture 2" descr="Naruto meme and Wallpaper">
            <a:extLst>
              <a:ext uri="{FF2B5EF4-FFF2-40B4-BE49-F238E27FC236}">
                <a16:creationId xmlns:a16="http://schemas.microsoft.com/office/drawing/2014/main" id="{A88F21AA-CAD4-7FC9-4AF7-036D8299E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789" y="-200902"/>
            <a:ext cx="2102454" cy="230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678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4"/>
          <p:cNvSpPr/>
          <p:nvPr/>
        </p:nvSpPr>
        <p:spPr>
          <a:xfrm flipH="1">
            <a:off x="8271258" y="5523384"/>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3046742" y="5908407"/>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480531" y="2655325"/>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8101823" y="5820209"/>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1439204" y="2928734"/>
            <a:ext cx="1181896"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760185" y="-2162416"/>
            <a:ext cx="5530610"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4"/>
          <p:cNvSpPr txBox="1">
            <a:spLocks noGrp="1"/>
          </p:cNvSpPr>
          <p:nvPr>
            <p:ph type="ctrTitle" idx="2"/>
          </p:nvPr>
        </p:nvSpPr>
        <p:spPr>
          <a:xfrm flipH="1">
            <a:off x="5152984" y="5711052"/>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1400" dirty="0"/>
              <a:t>MA TRẬN KỀ        </a:t>
            </a:r>
            <a:endParaRPr sz="1400" dirty="0"/>
          </a:p>
        </p:txBody>
      </p:sp>
      <p:sp>
        <p:nvSpPr>
          <p:cNvPr id="397" name="Google Shape;397;p34"/>
          <p:cNvSpPr txBox="1">
            <a:spLocks noGrp="1"/>
          </p:cNvSpPr>
          <p:nvPr>
            <p:ph type="ctrTitle" idx="3"/>
          </p:nvPr>
        </p:nvSpPr>
        <p:spPr>
          <a:xfrm flipH="1">
            <a:off x="4078666" y="5745475"/>
            <a:ext cx="2310713" cy="342675"/>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1400" dirty="0"/>
              <a:t>DANH SÁCH KỀ</a:t>
            </a:r>
            <a:endParaRPr sz="1400" dirty="0"/>
          </a:p>
        </p:txBody>
      </p:sp>
      <p:sp>
        <p:nvSpPr>
          <p:cNvPr id="401" name="Google Shape;401;p34"/>
          <p:cNvSpPr/>
          <p:nvPr/>
        </p:nvSpPr>
        <p:spPr>
          <a:xfrm>
            <a:off x="7387478" y="552338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3329913" y="5558174"/>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4"/>
          <p:cNvSpPr/>
          <p:nvPr/>
        </p:nvSpPr>
        <p:spPr>
          <a:xfrm flipH="1">
            <a:off x="2587652" y="5611582"/>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2373424" y="5908407"/>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2736472" y="6206132"/>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803844" y="2413028"/>
            <a:ext cx="458599"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924540" y="2655751"/>
            <a:ext cx="323913" cy="188062"/>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438605" y="5820209"/>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298214" y="6117934"/>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3495799" y="5745475"/>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16;p34">
            <a:extLst>
              <a:ext uri="{FF2B5EF4-FFF2-40B4-BE49-F238E27FC236}">
                <a16:creationId xmlns:a16="http://schemas.microsoft.com/office/drawing/2014/main" id="{67A0E934-23BD-7500-F1D8-7E9B4A1D1A26}"/>
              </a:ext>
            </a:extLst>
          </p:cNvPr>
          <p:cNvGrpSpPr/>
          <p:nvPr/>
        </p:nvGrpSpPr>
        <p:grpSpPr>
          <a:xfrm>
            <a:off x="7545238" y="5692797"/>
            <a:ext cx="456169" cy="455755"/>
            <a:chOff x="858739" y="828453"/>
            <a:chExt cx="456169" cy="455755"/>
          </a:xfrm>
        </p:grpSpPr>
        <p:sp>
          <p:nvSpPr>
            <p:cNvPr id="19" name="Google Shape;417;p34">
              <a:extLst>
                <a:ext uri="{FF2B5EF4-FFF2-40B4-BE49-F238E27FC236}">
                  <a16:creationId xmlns:a16="http://schemas.microsoft.com/office/drawing/2014/main" id="{829699B9-5FBC-6DC2-0AA0-275EE7C656D2}"/>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34">
              <a:extLst>
                <a:ext uri="{FF2B5EF4-FFF2-40B4-BE49-F238E27FC236}">
                  <a16:creationId xmlns:a16="http://schemas.microsoft.com/office/drawing/2014/main" id="{E9F0BC87-CA33-8676-DB3E-D42B203BADC9}"/>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9;p34">
              <a:extLst>
                <a:ext uri="{FF2B5EF4-FFF2-40B4-BE49-F238E27FC236}">
                  <a16:creationId xmlns:a16="http://schemas.microsoft.com/office/drawing/2014/main" id="{678EE936-9370-9513-1486-A8CB4E1F9F6D}"/>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34">
              <a:extLst>
                <a:ext uri="{FF2B5EF4-FFF2-40B4-BE49-F238E27FC236}">
                  <a16:creationId xmlns:a16="http://schemas.microsoft.com/office/drawing/2014/main" id="{046DDBFF-D6FA-9895-EB67-94C45ABD9953}"/>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34">
              <a:extLst>
                <a:ext uri="{FF2B5EF4-FFF2-40B4-BE49-F238E27FC236}">
                  <a16:creationId xmlns:a16="http://schemas.microsoft.com/office/drawing/2014/main" id="{1251E5CC-6FC7-FAC8-AD28-9668EBD8E3E9}"/>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0;p34">
            <a:extLst>
              <a:ext uri="{FF2B5EF4-FFF2-40B4-BE49-F238E27FC236}">
                <a16:creationId xmlns:a16="http://schemas.microsoft.com/office/drawing/2014/main" id="{62519D00-072B-201C-02F3-5DA0694972BB}"/>
              </a:ext>
            </a:extLst>
          </p:cNvPr>
          <p:cNvSpPr/>
          <p:nvPr/>
        </p:nvSpPr>
        <p:spPr>
          <a:xfrm flipH="1">
            <a:off x="-1893365" y="2413027"/>
            <a:ext cx="952336" cy="117349"/>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1;p34">
            <a:extLst>
              <a:ext uri="{FF2B5EF4-FFF2-40B4-BE49-F238E27FC236}">
                <a16:creationId xmlns:a16="http://schemas.microsoft.com/office/drawing/2014/main" id="{8E47555E-C6D8-2B7C-D6A3-70D6C3E0F4C9}"/>
              </a:ext>
            </a:extLst>
          </p:cNvPr>
          <p:cNvSpPr/>
          <p:nvPr/>
        </p:nvSpPr>
        <p:spPr>
          <a:xfrm flipH="1">
            <a:off x="-1580010" y="2670110"/>
            <a:ext cx="573548" cy="178849"/>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2;p34">
            <a:extLst>
              <a:ext uri="{FF2B5EF4-FFF2-40B4-BE49-F238E27FC236}">
                <a16:creationId xmlns:a16="http://schemas.microsoft.com/office/drawing/2014/main" id="{0C19C06D-ACC7-7AEF-0736-3CEF55EB7045}"/>
              </a:ext>
            </a:extLst>
          </p:cNvPr>
          <p:cNvSpPr/>
          <p:nvPr/>
        </p:nvSpPr>
        <p:spPr>
          <a:xfrm flipH="1">
            <a:off x="-2115287" y="2927619"/>
            <a:ext cx="618033" cy="1173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Nhóm 1">
            <a:extLst>
              <a:ext uri="{FF2B5EF4-FFF2-40B4-BE49-F238E27FC236}">
                <a16:creationId xmlns:a16="http://schemas.microsoft.com/office/drawing/2014/main" id="{2F7D5CE5-EE1D-3686-7982-F40CDFAF1ABD}"/>
              </a:ext>
            </a:extLst>
          </p:cNvPr>
          <p:cNvGrpSpPr/>
          <p:nvPr/>
        </p:nvGrpSpPr>
        <p:grpSpPr>
          <a:xfrm>
            <a:off x="9482622" y="2107867"/>
            <a:ext cx="2142356" cy="1100880"/>
            <a:chOff x="7019925" y="1829925"/>
            <a:chExt cx="1621300" cy="773400"/>
          </a:xfrm>
        </p:grpSpPr>
        <p:sp>
          <p:nvSpPr>
            <p:cNvPr id="6" name="Google Shape;387;p34">
              <a:extLst>
                <a:ext uri="{FF2B5EF4-FFF2-40B4-BE49-F238E27FC236}">
                  <a16:creationId xmlns:a16="http://schemas.microsoft.com/office/drawing/2014/main" id="{C6789EB4-DD74-C4C9-DDB6-A94F4C8C73A8}"/>
                </a:ext>
              </a:extLst>
            </p:cNvPr>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p34">
              <a:extLst>
                <a:ext uri="{FF2B5EF4-FFF2-40B4-BE49-F238E27FC236}">
                  <a16:creationId xmlns:a16="http://schemas.microsoft.com/office/drawing/2014/main" id="{1C2F795A-7413-A2B3-36B1-CBB44E0BBF88}"/>
                </a:ext>
              </a:extLst>
            </p:cNvPr>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4">
              <a:extLst>
                <a:ext uri="{FF2B5EF4-FFF2-40B4-BE49-F238E27FC236}">
                  <a16:creationId xmlns:a16="http://schemas.microsoft.com/office/drawing/2014/main" id="{7EC18EAE-5704-10C3-D6A4-4DB0F643B15A}"/>
                </a:ext>
              </a:extLst>
            </p:cNvPr>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2;p34">
              <a:extLst>
                <a:ext uri="{FF2B5EF4-FFF2-40B4-BE49-F238E27FC236}">
                  <a16:creationId xmlns:a16="http://schemas.microsoft.com/office/drawing/2014/main" id="{4DF5FE87-1BB5-F570-ABF2-91F254FBF7A9}"/>
                </a:ext>
              </a:extLst>
            </p:cNvPr>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3;p34">
              <a:extLst>
                <a:ext uri="{FF2B5EF4-FFF2-40B4-BE49-F238E27FC236}">
                  <a16:creationId xmlns:a16="http://schemas.microsoft.com/office/drawing/2014/main" id="{12CB8D01-370E-3A19-101C-AC6868E85F2C}"/>
                </a:ext>
              </a:extLst>
            </p:cNvPr>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16;p34">
              <a:extLst>
                <a:ext uri="{FF2B5EF4-FFF2-40B4-BE49-F238E27FC236}">
                  <a16:creationId xmlns:a16="http://schemas.microsoft.com/office/drawing/2014/main" id="{7CC73753-B54F-17DF-1BF5-55573A4F0209}"/>
                </a:ext>
              </a:extLst>
            </p:cNvPr>
            <p:cNvGrpSpPr/>
            <p:nvPr/>
          </p:nvGrpSpPr>
          <p:grpSpPr>
            <a:xfrm>
              <a:off x="7177685" y="1999338"/>
              <a:ext cx="456169" cy="455755"/>
              <a:chOff x="858739" y="828453"/>
              <a:chExt cx="456169" cy="455755"/>
            </a:xfrm>
          </p:grpSpPr>
          <p:sp>
            <p:nvSpPr>
              <p:cNvPr id="24" name="Google Shape;417;p34">
                <a:extLst>
                  <a:ext uri="{FF2B5EF4-FFF2-40B4-BE49-F238E27FC236}">
                    <a16:creationId xmlns:a16="http://schemas.microsoft.com/office/drawing/2014/main" id="{5C360FC1-2D37-E885-41F3-DEE9CBE2A24E}"/>
                  </a:ext>
                </a:extLst>
              </p:cNvPr>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34">
                <a:extLst>
                  <a:ext uri="{FF2B5EF4-FFF2-40B4-BE49-F238E27FC236}">
                    <a16:creationId xmlns:a16="http://schemas.microsoft.com/office/drawing/2014/main" id="{5352E18C-4A15-44BD-D049-6726631ABBAC}"/>
                  </a:ext>
                </a:extLst>
              </p:cNvPr>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p34">
                <a:extLst>
                  <a:ext uri="{FF2B5EF4-FFF2-40B4-BE49-F238E27FC236}">
                    <a16:creationId xmlns:a16="http://schemas.microsoft.com/office/drawing/2014/main" id="{C174F6E8-020D-FFDF-2A50-8EBFE4E0048C}"/>
                  </a:ext>
                </a:extLst>
              </p:cNvPr>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p34">
                <a:extLst>
                  <a:ext uri="{FF2B5EF4-FFF2-40B4-BE49-F238E27FC236}">
                    <a16:creationId xmlns:a16="http://schemas.microsoft.com/office/drawing/2014/main" id="{B8A6031E-839A-3B8F-804E-C0462BCA0514}"/>
                  </a:ext>
                </a:extLst>
              </p:cNvPr>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p34">
                <a:extLst>
                  <a:ext uri="{FF2B5EF4-FFF2-40B4-BE49-F238E27FC236}">
                    <a16:creationId xmlns:a16="http://schemas.microsoft.com/office/drawing/2014/main" id="{C307BFE6-1992-26B1-E7B2-DCFA6864E0FF}"/>
                  </a:ext>
                </a:extLst>
              </p:cNvPr>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 name="Hộp Văn bản 32">
            <a:extLst>
              <a:ext uri="{FF2B5EF4-FFF2-40B4-BE49-F238E27FC236}">
                <a16:creationId xmlns:a16="http://schemas.microsoft.com/office/drawing/2014/main" id="{DE7A2FB5-DC21-F5B0-2629-AA14765D969A}"/>
              </a:ext>
            </a:extLst>
          </p:cNvPr>
          <p:cNvSpPr txBox="1"/>
          <p:nvPr/>
        </p:nvSpPr>
        <p:spPr>
          <a:xfrm>
            <a:off x="-23131" y="30270"/>
            <a:ext cx="9191474" cy="52715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Trưởng Làng Lá bất lực vì cậu bé báo đời. Nhưng ông vẫn có cách cứu vãn tình thế là sẽ bảo vệ những căn nhà sẽ cháy cuối cùng.</a:t>
            </a:r>
          </a:p>
          <a:p>
            <a:pPr>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Ngôi làng có n căn nhà từ 0 -&gt; n-1, </a:t>
            </a: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Noruta</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đốt căn nhà thứ i,  khi một căn nhà cháy thì tất cả nhà xung quanh sát đó đều cháy theo, tốc độ cháy là như nhau. Bạn là </a:t>
            </a: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Kakaxi</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có nhiệm vụ tính tổng số căn nhà mà trưởng làng định cứu.</a:t>
            </a: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r>
              <a:rPr lang="vi-VN" sz="1800" b="1" kern="100" dirty="0" err="1">
                <a:effectLst/>
                <a:latin typeface="Overpass Mono" panose="020B0604020202020204" charset="0"/>
                <a:ea typeface="Calibri" panose="020F0502020204030204" pitchFamily="34" charset="0"/>
                <a:cs typeface="Times New Roman" panose="02020603050405020304" pitchFamily="18" charset="0"/>
              </a:rPr>
              <a:t>Input</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n</a:t>
            </a:r>
            <a:r>
              <a:rPr lang="en-US" sz="1800" b="1" kern="100" dirty="0">
                <a:effectLst/>
                <a:latin typeface="Overpass Mono" panose="020B0604020202020204" charset="0"/>
                <a:ea typeface="Calibri" panose="020F0502020204030204" pitchFamily="34" charset="0"/>
                <a:cs typeface="Times New Roman" panose="02020603050405020304" pitchFamily="18" charset="0"/>
              </a:rPr>
              <a:t>, </a:t>
            </a:r>
            <a:r>
              <a:rPr lang="vi-VN" sz="1800" b="1" kern="100" dirty="0">
                <a:effectLst/>
                <a:latin typeface="Overpass Mono" panose="020B0604020202020204" charset="0"/>
                <a:ea typeface="Calibri" panose="020F0502020204030204" pitchFamily="34" charset="0"/>
                <a:cs typeface="Times New Roman" panose="02020603050405020304" pitchFamily="18" charset="0"/>
              </a:rPr>
              <a:t>e</a:t>
            </a:r>
            <a:r>
              <a:rPr lang="en-US" sz="1800" b="1" kern="100" dirty="0">
                <a:effectLst/>
                <a:latin typeface="Overpass Mono" panose="020B0604020202020204" charset="0"/>
                <a:ea typeface="Calibri" panose="020F0502020204030204" pitchFamily="34" charset="0"/>
                <a:cs typeface="Times New Roman" panose="02020603050405020304" pitchFamily="18" charset="0"/>
              </a:rPr>
              <a:t>,</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i</a:t>
            </a:r>
          </a:p>
          <a:p>
            <a:pPr>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n</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là số căn nhà, e là số lượng liền kề các căn nhà (số đường đi lửa có thể lan), i là căn nhà bị đốt.</a:t>
            </a:r>
          </a:p>
          <a:p>
            <a:pPr>
              <a:lnSpc>
                <a:spcPct val="107000"/>
              </a:lnSpc>
              <a:spcAft>
                <a:spcPts val="100"/>
              </a:spcAft>
            </a:pPr>
            <a:r>
              <a:rPr lang="en-US" sz="1800" b="1" kern="100" dirty="0">
                <a:latin typeface="Overpass Mono" panose="020B0604020202020204" charset="0"/>
                <a:ea typeface="Calibri" panose="020F0502020204030204" pitchFamily="34" charset="0"/>
                <a:cs typeface="Times New Roman" panose="02020603050405020304" pitchFamily="18" charset="0"/>
              </a:rPr>
              <a:t>n</a:t>
            </a:r>
            <a:r>
              <a:rPr lang="vi-VN" sz="1800" b="1" kern="100" dirty="0">
                <a:effectLst/>
                <a:latin typeface="Overpass Mono" panose="020B0604020202020204" charset="0"/>
                <a:ea typeface="Calibri" panose="020F0502020204030204" pitchFamily="34" charset="0"/>
                <a:cs typeface="Times New Roman" panose="02020603050405020304" pitchFamily="18" charset="0"/>
              </a:rPr>
              <a:t> dòng tiếp theo là đường cháy từ căn nhà v đến căn t</a:t>
            </a:r>
          </a:p>
          <a:p>
            <a:pPr>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kern="100" dirty="0">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kern="100" dirty="0">
              <a:latin typeface="Overpass Mono" panose="020B0604020202020204" charset="0"/>
              <a:ea typeface="Calibri" panose="020F0502020204030204" pitchFamily="34" charset="0"/>
              <a:cs typeface="Times New Roman" panose="02020603050405020304" pitchFamily="18" charset="0"/>
            </a:endParaRPr>
          </a:p>
          <a:p>
            <a:pPr>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p:txBody>
      </p:sp>
      <p:pic>
        <p:nvPicPr>
          <p:cNvPr id="5122" name="Picture 2">
            <a:extLst>
              <a:ext uri="{FF2B5EF4-FFF2-40B4-BE49-F238E27FC236}">
                <a16:creationId xmlns:a16="http://schemas.microsoft.com/office/drawing/2014/main" id="{8A09CA0C-35DE-CE9E-534D-A8D1F2D75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695" y="3426784"/>
            <a:ext cx="3361566" cy="177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08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3" name="Google Shape;393;p34"/>
          <p:cNvSpPr/>
          <p:nvPr/>
        </p:nvSpPr>
        <p:spPr>
          <a:xfrm rot="-5400000" flipH="1">
            <a:off x="1760185" y="-2162416"/>
            <a:ext cx="5530610"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Hộp Văn bản 32">
            <a:extLst>
              <a:ext uri="{FF2B5EF4-FFF2-40B4-BE49-F238E27FC236}">
                <a16:creationId xmlns:a16="http://schemas.microsoft.com/office/drawing/2014/main" id="{DE7A2FB5-DC21-F5B0-2629-AA14765D969A}"/>
              </a:ext>
            </a:extLst>
          </p:cNvPr>
          <p:cNvSpPr txBox="1"/>
          <p:nvPr/>
        </p:nvSpPr>
        <p:spPr>
          <a:xfrm>
            <a:off x="720687" y="208962"/>
            <a:ext cx="3442195" cy="44081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Input</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6 7 0</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0 1</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0 2</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0 5</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1 2</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1 3</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2 4</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4 5</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Output: 2</a:t>
            </a: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p:txBody>
      </p:sp>
      <p:sp>
        <p:nvSpPr>
          <p:cNvPr id="12" name="Hộp Văn bản 11">
            <a:extLst>
              <a:ext uri="{FF2B5EF4-FFF2-40B4-BE49-F238E27FC236}">
                <a16:creationId xmlns:a16="http://schemas.microsoft.com/office/drawing/2014/main" id="{A60FB594-7EBF-006C-9F02-38C0EC759DAC}"/>
              </a:ext>
            </a:extLst>
          </p:cNvPr>
          <p:cNvSpPr txBox="1"/>
          <p:nvPr/>
        </p:nvSpPr>
        <p:spPr>
          <a:xfrm>
            <a:off x="4497253" y="208962"/>
            <a:ext cx="3442195" cy="440813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Input:</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5 4 0</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0 1</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0 3</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0 4</a:t>
            </a: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1 2</a:t>
            </a:r>
          </a:p>
          <a:p>
            <a:pPr algn="just">
              <a:lnSpc>
                <a:spcPct val="107000"/>
              </a:lnSpc>
              <a:spcAft>
                <a:spcPts val="100"/>
              </a:spcAft>
            </a:pPr>
            <a:endParaRPr lang="en-US" sz="1800" b="1" kern="100" dirty="0">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r>
              <a:rPr lang="en-US" sz="1800" b="1" kern="100" dirty="0">
                <a:effectLst/>
                <a:latin typeface="Overpass Mono" panose="020B0604020202020204" charset="0"/>
                <a:ea typeface="Calibri" panose="020F0502020204030204" pitchFamily="34" charset="0"/>
                <a:cs typeface="Times New Roman" panose="02020603050405020304" pitchFamily="18" charset="0"/>
              </a:rPr>
              <a:t>Output: 1</a:t>
            </a: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0316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3" name="Google Shape;393;p34"/>
          <p:cNvSpPr/>
          <p:nvPr/>
        </p:nvSpPr>
        <p:spPr>
          <a:xfrm rot="-5400000" flipH="1">
            <a:off x="1760185" y="-2162416"/>
            <a:ext cx="5530610"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Hộp Văn bản 32">
            <a:extLst>
              <a:ext uri="{FF2B5EF4-FFF2-40B4-BE49-F238E27FC236}">
                <a16:creationId xmlns:a16="http://schemas.microsoft.com/office/drawing/2014/main" id="{DE7A2FB5-DC21-F5B0-2629-AA14765D969A}"/>
              </a:ext>
            </a:extLst>
          </p:cNvPr>
          <p:cNvSpPr txBox="1"/>
          <p:nvPr/>
        </p:nvSpPr>
        <p:spPr>
          <a:xfrm>
            <a:off x="-10764" y="-26247"/>
            <a:ext cx="8964264" cy="533569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Xác định bài toán:</a:t>
            </a: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Dễ dàng thấy bài toán thuộc dạng đồ thị cũng như liên thông.</a:t>
            </a:r>
          </a:p>
          <a:p>
            <a:pPr algn="just">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Các ngôi nhà nối với nhau không cần hướng -&gt; đồ thị vô hướng</a:t>
            </a:r>
          </a:p>
          <a:p>
            <a:pPr algn="just">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Ý tưởng: Ngọn lửa cháy lan giống BFS hoạt động. </a:t>
            </a:r>
          </a:p>
          <a:p>
            <a:pPr algn="just">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Phân tầng thứ tự các ngôi nhà dựa trên thuật BFS.</a:t>
            </a:r>
          </a:p>
          <a:p>
            <a:pPr algn="just">
              <a:lnSpc>
                <a:spcPct val="107000"/>
              </a:lnSpc>
              <a:spcAft>
                <a:spcPts val="100"/>
              </a:spcAft>
            </a:pPr>
            <a:r>
              <a:rPr lang="vi-VN" sz="1800" b="1" kern="100" dirty="0">
                <a:effectLst/>
                <a:latin typeface="Overpass Mono" panose="020B0604020202020204" charset="0"/>
                <a:ea typeface="Calibri" panose="020F0502020204030204" pitchFamily="34" charset="0"/>
                <a:cs typeface="Times New Roman" panose="02020603050405020304" pitchFamily="18" charset="0"/>
              </a:rPr>
              <a:t>Đếm các đỉnh thuộc các tầng.</a:t>
            </a: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r>
              <a:rPr lang="en-US" sz="1800" b="1" kern="100" dirty="0">
                <a:latin typeface="Overpass Mono" panose="020B0604020202020204" charset="0"/>
                <a:ea typeface="Calibri" panose="020F0502020204030204" pitchFamily="34" charset="0"/>
                <a:cs typeface="Times New Roman" panose="02020603050405020304" pitchFamily="18" charset="0"/>
              </a:rPr>
              <a:t>	INPUT 1:				  INPUT 2:</a:t>
            </a: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vi-VN" sz="1800" b="1" kern="100" dirty="0">
              <a:effectLst/>
              <a:latin typeface="Overpass Mono" panose="020B0604020202020204" charset="0"/>
              <a:ea typeface="Calibri" panose="020F0502020204030204" pitchFamily="34" charset="0"/>
              <a:cs typeface="Times New Roman" panose="02020603050405020304" pitchFamily="18" charset="0"/>
            </a:endParaRPr>
          </a:p>
          <a:p>
            <a:pPr algn="just">
              <a:lnSpc>
                <a:spcPct val="107000"/>
              </a:lnSpc>
              <a:spcAft>
                <a:spcPts val="100"/>
              </a:spcAft>
            </a:pPr>
            <a:endParaRPr lang="en-US" sz="1800" b="1" kern="100" dirty="0">
              <a:effectLst/>
              <a:latin typeface="Overpass Mono" panose="020B0604020202020204" charset="0"/>
              <a:ea typeface="Calibri" panose="020F0502020204030204" pitchFamily="34" charset="0"/>
              <a:cs typeface="Times New Roman" panose="02020603050405020304" pitchFamily="18" charset="0"/>
            </a:endParaRPr>
          </a:p>
        </p:txBody>
      </p:sp>
      <p:pic>
        <p:nvPicPr>
          <p:cNvPr id="12" name="Picture 1">
            <a:extLst>
              <a:ext uri="{FF2B5EF4-FFF2-40B4-BE49-F238E27FC236}">
                <a16:creationId xmlns:a16="http://schemas.microsoft.com/office/drawing/2014/main" id="{8A93C86B-7712-F878-687E-7F1CB84E9025}"/>
              </a:ext>
            </a:extLst>
          </p:cNvPr>
          <p:cNvPicPr>
            <a:picLocks noChangeAspect="1"/>
          </p:cNvPicPr>
          <p:nvPr/>
        </p:nvPicPr>
        <p:blipFill>
          <a:blip r:embed="rId3"/>
          <a:stretch>
            <a:fillRect/>
          </a:stretch>
        </p:blipFill>
        <p:spPr>
          <a:xfrm>
            <a:off x="876300" y="2663321"/>
            <a:ext cx="2279643" cy="2480179"/>
          </a:xfrm>
          <a:prstGeom prst="rect">
            <a:avLst/>
          </a:prstGeom>
        </p:spPr>
      </p:pic>
      <p:pic>
        <p:nvPicPr>
          <p:cNvPr id="13" name="Picture 1">
            <a:extLst>
              <a:ext uri="{FF2B5EF4-FFF2-40B4-BE49-F238E27FC236}">
                <a16:creationId xmlns:a16="http://schemas.microsoft.com/office/drawing/2014/main" id="{93F724E7-DA78-784C-AB7A-9F27DCA27228}"/>
              </a:ext>
            </a:extLst>
          </p:cNvPr>
          <p:cNvPicPr>
            <a:picLocks noChangeAspect="1"/>
          </p:cNvPicPr>
          <p:nvPr/>
        </p:nvPicPr>
        <p:blipFill>
          <a:blip r:embed="rId4"/>
          <a:stretch>
            <a:fillRect/>
          </a:stretch>
        </p:blipFill>
        <p:spPr>
          <a:xfrm>
            <a:off x="5716103" y="2780796"/>
            <a:ext cx="2379927" cy="2499163"/>
          </a:xfrm>
          <a:prstGeom prst="rect">
            <a:avLst/>
          </a:prstGeom>
        </p:spPr>
      </p:pic>
    </p:spTree>
    <p:extLst>
      <p:ext uri="{BB962C8B-B14F-4D97-AF65-F5344CB8AC3E}">
        <p14:creationId xmlns:p14="http://schemas.microsoft.com/office/powerpoint/2010/main" val="427867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3" name="Google Shape;393;p34"/>
          <p:cNvSpPr/>
          <p:nvPr/>
        </p:nvSpPr>
        <p:spPr>
          <a:xfrm rot="-5400000" flipH="1">
            <a:off x="1760185" y="-2162416"/>
            <a:ext cx="5530610" cy="929592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Hình ảnh 12">
            <a:extLst>
              <a:ext uri="{FF2B5EF4-FFF2-40B4-BE49-F238E27FC236}">
                <a16:creationId xmlns:a16="http://schemas.microsoft.com/office/drawing/2014/main" id="{DD0036C4-5AB0-D485-9A98-6BDFB7C0A5F1}"/>
              </a:ext>
            </a:extLst>
          </p:cNvPr>
          <p:cNvPicPr>
            <a:picLocks noChangeAspect="1"/>
          </p:cNvPicPr>
          <p:nvPr/>
        </p:nvPicPr>
        <p:blipFill>
          <a:blip r:embed="rId3"/>
          <a:stretch>
            <a:fillRect/>
          </a:stretch>
        </p:blipFill>
        <p:spPr>
          <a:xfrm>
            <a:off x="1868130" y="-158723"/>
            <a:ext cx="5870320" cy="5143500"/>
          </a:xfrm>
          <a:prstGeom prst="rect">
            <a:avLst/>
          </a:prstGeom>
        </p:spPr>
      </p:pic>
    </p:spTree>
    <p:extLst>
      <p:ext uri="{BB962C8B-B14F-4D97-AF65-F5344CB8AC3E}">
        <p14:creationId xmlns:p14="http://schemas.microsoft.com/office/powerpoint/2010/main" val="1553110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14" name="Hộp Văn bản 13">
            <a:extLst>
              <a:ext uri="{FF2B5EF4-FFF2-40B4-BE49-F238E27FC236}">
                <a16:creationId xmlns:a16="http://schemas.microsoft.com/office/drawing/2014/main" id="{F84AA979-6BCA-6EE4-64C2-3A19C24BE483}"/>
              </a:ext>
            </a:extLst>
          </p:cNvPr>
          <p:cNvSpPr txBox="1"/>
          <p:nvPr/>
        </p:nvSpPr>
        <p:spPr>
          <a:xfrm>
            <a:off x="979608" y="2236314"/>
            <a:ext cx="7850567" cy="523220"/>
          </a:xfrm>
          <a:prstGeom prst="rect">
            <a:avLst/>
          </a:prstGeom>
          <a:noFill/>
        </p:spPr>
        <p:txBody>
          <a:bodyPr wrap="square" rtlCol="0">
            <a:spAutoFit/>
          </a:bodyPr>
          <a:lstStyle/>
          <a:p>
            <a:r>
              <a:rPr lang="en-US" sz="2800" dirty="0">
                <a:solidFill>
                  <a:schemeClr val="bg1"/>
                </a:solidFill>
              </a:rPr>
              <a:t>CẢM ƠN CÔ VÀ CÁC BẠN ĐÃ LẮNG NGHE!!!</a:t>
            </a:r>
            <a:endParaRPr lang="vi-VN" sz="2800" dirty="0">
              <a:solidFill>
                <a:schemeClr val="bg1"/>
              </a:solidFill>
            </a:endParaRPr>
          </a:p>
        </p:txBody>
      </p:sp>
    </p:spTree>
    <p:extLst>
      <p:ext uri="{BB962C8B-B14F-4D97-AF65-F5344CB8AC3E}">
        <p14:creationId xmlns:p14="http://schemas.microsoft.com/office/powerpoint/2010/main" val="1624197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124036" y="2383800"/>
            <a:ext cx="4378952" cy="2130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spc="-150" dirty="0" err="1">
                <a:effectLst/>
                <a:latin typeface="Overpass Mono" panose="020B0604020202020204" charset="0"/>
                <a:ea typeface="Calibri" panose="020F0502020204030204" pitchFamily="34" charset="0"/>
              </a:rPr>
              <a:t>Đồ</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thị</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là</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một</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cấu</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trúc</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rời</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rạc</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gồm</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tập</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hợp</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các</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đỉnh</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và</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các</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cạnh</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nối</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giữa</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các</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đỉnh</a:t>
            </a:r>
            <a:r>
              <a:rPr lang="en-US" sz="2000" spc="-150" dirty="0">
                <a:effectLst/>
                <a:latin typeface="Overpass Mono" panose="020B0604020202020204" charset="0"/>
                <a:ea typeface="Calibri" panose="020F0502020204030204" pitchFamily="34" charset="0"/>
              </a:rPr>
              <a:t> </a:t>
            </a:r>
            <a:r>
              <a:rPr lang="en-US" sz="2000" spc="-150" dirty="0" err="1">
                <a:effectLst/>
                <a:latin typeface="Overpass Mono" panose="020B0604020202020204" charset="0"/>
                <a:ea typeface="Calibri" panose="020F0502020204030204" pitchFamily="34" charset="0"/>
              </a:rPr>
              <a:t>đó</a:t>
            </a:r>
            <a:r>
              <a:rPr lang="en-US" sz="2000" spc="-150" dirty="0">
                <a:effectLst/>
                <a:latin typeface="Overpass Mono" panose="020B0604020202020204" charset="0"/>
                <a:ea typeface="Calibri" panose="020F0502020204030204" pitchFamily="34" charset="0"/>
              </a:rPr>
              <a:t>.</a:t>
            </a:r>
            <a:endParaRPr lang="en-US" sz="1800" spc="-150" dirty="0">
              <a:latin typeface="Overpass Mono" panose="020B0604020202020204" charset="0"/>
            </a:endParaRPr>
          </a:p>
        </p:txBody>
      </p:sp>
      <p:sp>
        <p:nvSpPr>
          <p:cNvPr id="381" name="Google Shape;381;p33"/>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ĐỒ THỊ LÀ GÌ?</a:t>
            </a:r>
            <a:endParaRPr dirty="0"/>
          </a:p>
        </p:txBody>
      </p:sp>
    </p:spTree>
    <p:extLst>
      <p:ext uri="{BB962C8B-B14F-4D97-AF65-F5344CB8AC3E}">
        <p14:creationId xmlns:p14="http://schemas.microsoft.com/office/powerpoint/2010/main" val="2104155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BIỂU DIỄN ĐỒ THỊ</a:t>
            </a:r>
            <a:endParaRPr dirty="0"/>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182645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3497</Words>
  <Application>Microsoft Office PowerPoint</Application>
  <PresentationFormat>Trình chiếu Trên màn hình (16:9)</PresentationFormat>
  <Paragraphs>756</Paragraphs>
  <Slides>77</Slides>
  <Notes>77</Notes>
  <HiddenSlides>0</HiddenSlides>
  <MMClips>3</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77</vt:i4>
      </vt:variant>
    </vt:vector>
  </HeadingPairs>
  <TitlesOfParts>
    <vt:vector size="83" baseType="lpstr">
      <vt:lpstr>Overpass Mono</vt:lpstr>
      <vt:lpstr>Anaheim</vt:lpstr>
      <vt:lpstr>Arial</vt:lpstr>
      <vt:lpstr>Aptos</vt:lpstr>
      <vt:lpstr>Barlow</vt:lpstr>
      <vt:lpstr>Programming Lesson by Slidesgo</vt:lpstr>
      <vt:lpstr>BIỂU DIỄN ĐỒ THỊ TRÊN MÁY TÍNH CÁC THUẬT TOÁN DUYỆT ĐỒ THỊ DFS-BFS</vt:lpstr>
      <vt:lpstr>BIỂU DIỄN ĐỒ THỊ CÁC THUẬT TOÁN DUYỆT ĐỒ THỊ DFS-BFS</vt:lpstr>
      <vt:lpstr>CÁC THÀNH VIÊN - DƯƠNG TẤN LỘC_23520854  - NGUYỄN VIỆT NGUYÊN_23521054 - NGUYỄN VIỆT HÙNG_23520571</vt:lpstr>
      <vt:lpstr>MA TRẬN KỀ        </vt:lpstr>
      <vt:lpstr>NỘI DUNG</vt:lpstr>
      <vt:lpstr>REVIEW ĐỒ THỊ</vt:lpstr>
      <vt:lpstr>ĐỒ THỊ LÀ GÌ?</vt:lpstr>
      <vt:lpstr>ĐỒ THỊ LÀ GÌ?</vt:lpstr>
      <vt:lpstr>BIỂU DIỄN ĐỒ THỊ</vt:lpstr>
      <vt:lpstr>CÁCH BIỂU DIỄN</vt:lpstr>
      <vt:lpstr>CÁCH BIỂU DIỄN</vt:lpstr>
      <vt:lpstr>CÁCH BIỂU DIỄN</vt:lpstr>
      <vt:lpstr>CÁCH BIỂU DIỄN</vt:lpstr>
      <vt:lpstr>CÁCH BIỂU DIỄN</vt:lpstr>
      <vt:lpstr>CÁCH BIỂU DIỄN</vt:lpstr>
      <vt:lpstr>CÁCH BIỂU DIỄN</vt:lpstr>
      <vt:lpstr>CÁCH BIỂU DIỄN</vt:lpstr>
      <vt:lpstr>Tiết kiệm được bộ nhớ nếu đồ thị thưa.</vt:lpstr>
      <vt:lpstr>CÁCH BIỂU DIỄN</vt:lpstr>
      <vt:lpstr>CÁCH BIỂU DIỄN </vt:lpstr>
      <vt:lpstr>CÁCH BIỂU DIỄN </vt:lpstr>
      <vt:lpstr>CÁCH BIỂU DIỄN </vt:lpstr>
      <vt:lpstr>MA TRẬN KỀ        </vt:lpstr>
      <vt:lpstr>CÁCH BIỂU DIỄN </vt:lpstr>
      <vt:lpstr>CÁCH BIỂU DIỄN </vt:lpstr>
      <vt:lpstr>CÁCH BIỂU DIỄN </vt:lpstr>
      <vt:lpstr>CÁCH BIỂU DIỄN </vt:lpstr>
      <vt:lpstr>MA TRẬN KỀ        </vt:lpstr>
      <vt:lpstr>- Đơn giản, dễ cài đặt - Dễ dàng kiểm tra 2 đỉnh có kề nhau hay không trong O(1) bằng cách kiểm tra giá trị của A[i,j]</vt:lpstr>
      <vt:lpstr>Ma trận kề phù hợp với những bài toán có sô lượng đỉnh ít (thường không vượt quá 300) và nhiều cạnh thì tốt hơn.</vt:lpstr>
      <vt:lpstr>CÁCH BIỂU DIỄN</vt:lpstr>
      <vt:lpstr>CÁCH BIỂU DIỄN</vt:lpstr>
      <vt:lpstr>CÁCH BIỂU DIỄN</vt:lpstr>
      <vt:lpstr>CÁCH BIỂU DIỄN</vt:lpstr>
      <vt:lpstr>CÁCH BIỂU DIỄN</vt:lpstr>
      <vt:lpstr>CÁCH BIỂU DIỄN</vt:lpstr>
      <vt:lpstr>MA TRẬN KỀ        </vt:lpstr>
      <vt:lpstr>CÁCH BIỂU DIỄN</vt:lpstr>
      <vt:lpstr>MA TRẬN KỀ        </vt:lpstr>
      <vt:lpstr>- Dễ dàng duyệt các đỉnh kề của một đỉnh. - Dễ dàng duyệt các cạnh của đồ thị trong mỗi danh sách kề. - Tối ưu về phương pháp biểu diễn.</vt:lpstr>
      <vt:lpstr>CÁC THUẬT TOÁN DUYỆT ĐỒ THỊ</vt:lpstr>
      <vt:lpstr>THUẬT TOÁN</vt:lpstr>
      <vt:lpstr>THUẬT TOÁN</vt:lpstr>
      <vt:lpstr>THUẬT TOÁN</vt:lpstr>
      <vt:lpstr>THUẬT TOÁN</vt:lpstr>
      <vt:lpstr>THUẬT TOÁN</vt:lpstr>
      <vt:lpstr>THUẬT TOÁN</vt:lpstr>
      <vt:lpstr>THUẬT TOÁN</vt:lpstr>
      <vt:lpstr>THUẬT TOÁN</vt:lpstr>
      <vt:lpstr>MA TRẬN KỀ        </vt:lpstr>
      <vt:lpstr>THUẬT TOÁN</vt:lpstr>
      <vt:lpstr>THUẬT TOÁN</vt:lpstr>
      <vt:lpstr>THUẬT TOÁN</vt:lpstr>
      <vt:lpstr>THUẬT TOÁN</vt:lpstr>
      <vt:lpstr>THUẬT TOÁN </vt:lpstr>
      <vt:lpstr>THUẬT TOÁN </vt:lpstr>
      <vt:lpstr>THUẬT TOÁN </vt:lpstr>
      <vt:lpstr>THUẬT TOÁN </vt:lpstr>
      <vt:lpstr>MA TRẬN KỀ        </vt:lpstr>
      <vt:lpstr>THUẬT TOÁN </vt:lpstr>
      <vt:lpstr>THUẬT TOÁN </vt:lpstr>
      <vt:lpstr>THUẬT TOÁN </vt:lpstr>
      <vt:lpstr>THUẬT TOÁN </vt:lpstr>
      <vt:lpstr>ĐỐ VUI KHÔNG CÓ THƯỞNG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MA TRẬN KỀ        </vt:lpstr>
      <vt:lpstr>MA TRẬN KỀ        </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BIỂU DIỄN ĐỒ THỊ TRÊN MÁY TÍNH CÁC THUẬT TOÁN DUYỆT ĐỒ THỊ DFS-BFS</dc:title>
  <dc:creator>Việt Hùng Nguyễn</dc:creator>
  <cp:lastModifiedBy>Việt Hùng Nguyễn</cp:lastModifiedBy>
  <cp:revision>11</cp:revision>
  <dcterms:modified xsi:type="dcterms:W3CDTF">2024-05-23T06:37:08Z</dcterms:modified>
</cp:coreProperties>
</file>